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408" r:id="rId3"/>
    <p:sldId id="409" r:id="rId4"/>
    <p:sldId id="410" r:id="rId5"/>
    <p:sldId id="411" r:id="rId6"/>
    <p:sldId id="412" r:id="rId7"/>
    <p:sldId id="406" r:id="rId8"/>
    <p:sldId id="407" r:id="rId9"/>
    <p:sldId id="405" r:id="rId10"/>
    <p:sldId id="415" r:id="rId11"/>
    <p:sldId id="416" r:id="rId12"/>
    <p:sldId id="414" r:id="rId13"/>
    <p:sldId id="413" r:id="rId1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995" autoAdjust="0"/>
    <p:restoredTop sz="94660"/>
  </p:normalViewPr>
  <p:slideViewPr>
    <p:cSldViewPr snapToGrid="0">
      <p:cViewPr>
        <p:scale>
          <a:sx n="70" d="100"/>
          <a:sy n="70" d="100"/>
        </p:scale>
        <p:origin x="-72"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F76A2C-09A4-44A5-9B42-42EB004FAC16}" type="datetimeFigureOut">
              <a:rPr lang="en-IN" smtClean="0"/>
              <a:t>16-07-2021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7C8FBD-D981-4AAC-8952-EFE596927D88}" type="slidenum">
              <a:rPr lang="en-IN" smtClean="0"/>
              <a:t>‹#›</a:t>
            </a:fld>
            <a:endParaRPr lang="en-IN"/>
          </a:p>
        </p:txBody>
      </p:sp>
    </p:spTree>
    <p:extLst>
      <p:ext uri="{BB962C8B-B14F-4D97-AF65-F5344CB8AC3E}">
        <p14:creationId xmlns:p14="http://schemas.microsoft.com/office/powerpoint/2010/main" val="3176990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BD74A4D-03BA-4F2C-8230-6145FF1452A8}" type="datetime1">
              <a:rPr lang="en-US">
                <a:solidFill>
                  <a:srgbClr val="FFFFFF"/>
                </a:solidFill>
              </a:rPr>
              <a:pPr>
                <a:defRPr/>
              </a:pPr>
              <a:t>16-Jul-21</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B65563-CC82-4A4D-A41C-65DC9F1E3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92674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6C6BB65-A5A3-48ED-9812-15C8DF0D2BD0}" type="datetime1">
              <a:rPr lang="en-US">
                <a:solidFill>
                  <a:srgbClr val="FFFFFF"/>
                </a:solidFill>
              </a:rPr>
              <a:pPr>
                <a:defRPr/>
              </a:pPr>
              <a:t>16-Jul-21</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1D82A2-FF18-49F9-A471-A37075972E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103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533400"/>
            <a:ext cx="25908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33400"/>
            <a:ext cx="75692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E74542A-709B-47BB-8C16-E1B91FB6BBA2}" type="datetime1">
              <a:rPr lang="en-US">
                <a:solidFill>
                  <a:srgbClr val="FFFFFF"/>
                </a:solidFill>
              </a:rPr>
              <a:pPr>
                <a:defRPr/>
              </a:pPr>
              <a:t>16-Jul-21</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87C81A-E3A2-42DB-B141-4DC0815CE2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54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FCD920C-006B-41F8-98A3-87AB11E36507}" type="datetime1">
              <a:rPr lang="en-US">
                <a:solidFill>
                  <a:srgbClr val="FFFFFF"/>
                </a:solidFill>
              </a:rPr>
              <a:pPr>
                <a:defRPr/>
              </a:pPr>
              <a:t>16-Jul-21</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7C5041-A8B5-4504-8DEE-56CB4390B1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5073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579B019-9F29-4908-9F00-CC8FAF42F824}" type="datetime1">
              <a:rPr lang="en-US">
                <a:solidFill>
                  <a:srgbClr val="FFFFFF"/>
                </a:solidFill>
              </a:rPr>
              <a:pPr>
                <a:defRPr/>
              </a:pPr>
              <a:t>16-Jul-21</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4FF213-5438-4B90-9A6F-074361231F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00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D7AECCD-1FBB-4475-9D66-CA04FF0FC1C1}" type="datetime1">
              <a:rPr lang="en-US">
                <a:solidFill>
                  <a:srgbClr val="FFFFFF"/>
                </a:solidFill>
              </a:rPr>
              <a:pPr>
                <a:defRPr/>
              </a:pPr>
              <a:t>16-Jul-21</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1E09E3-8986-4E1D-882F-65DA6658A0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1739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40AAD39-ECF8-43CB-9BF5-1AC8F202ED8C}" type="datetime1">
              <a:rPr lang="en-US">
                <a:solidFill>
                  <a:srgbClr val="FFFFFF"/>
                </a:solidFill>
              </a:rPr>
              <a:pPr>
                <a:defRPr/>
              </a:pPr>
              <a:t>16-Jul-21</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835B7CB-CA50-40DE-8EE4-52E8A9262F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0080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D4EBF58-D3EC-4ED2-9C7A-F4B82B1A1CF8}" type="datetime1">
              <a:rPr lang="en-US">
                <a:solidFill>
                  <a:srgbClr val="FFFFFF"/>
                </a:solidFill>
              </a:rPr>
              <a:pPr>
                <a:defRPr/>
              </a:pPr>
              <a:t>16-Jul-21</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6191E4A-A9CC-4BC4-AF21-7FF3C38443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7985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3D7D5BB-BDEA-442A-9ECD-67115DC15A8E}" type="datetime1">
              <a:rPr lang="en-US">
                <a:solidFill>
                  <a:srgbClr val="FFFFFF"/>
                </a:solidFill>
              </a:rPr>
              <a:pPr>
                <a:defRPr/>
              </a:pPr>
              <a:t>16-Jul-21</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92E68-EFA3-4D7D-8A81-9502BEB4890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17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E8ED5B2-F930-42FD-A4E4-D82D23E43F0B}" type="datetime1">
              <a:rPr lang="en-US">
                <a:solidFill>
                  <a:srgbClr val="FFFFFF"/>
                </a:solidFill>
              </a:rPr>
              <a:pPr>
                <a:defRPr/>
              </a:pPr>
              <a:t>16-Jul-21</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8C50DC-F3B0-419E-8689-7FDD4D9A020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166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932537B-B1D5-4025-97B6-6F6AFB0DE5ED}" type="datetime1">
              <a:rPr lang="en-US">
                <a:solidFill>
                  <a:srgbClr val="FFFFFF"/>
                </a:solidFill>
              </a:rPr>
              <a:pPr>
                <a:defRPr/>
              </a:pPr>
              <a:t>16-Jul-21</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062B3A-8D66-4302-B449-8A29E22137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58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5334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fld id="{2A7A23B8-BB93-4E21-9044-362815E9BCF8}" type="datetime1">
              <a:rPr lang="en-US">
                <a:solidFill>
                  <a:srgbClr val="FFFFFF"/>
                </a:solidFill>
                <a:latin typeface="Times New Roman" pitchFamily="18" charset="0"/>
              </a:rPr>
              <a:pPr eaLnBrk="0" fontAlgn="base" hangingPunct="0">
                <a:spcBef>
                  <a:spcPct val="0"/>
                </a:spcBef>
                <a:spcAft>
                  <a:spcPct val="0"/>
                </a:spcAft>
                <a:defRPr/>
              </a:pPr>
              <a:t>16-Jul-21</a:t>
            </a:fld>
            <a:endParaRPr lang="en-US">
              <a:solidFill>
                <a:srgbClr val="FFFFFF"/>
              </a:solidFill>
              <a:latin typeface="Times New Roman" pitchFamily="18"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FFFFFF"/>
              </a:solidFill>
              <a:latin typeface="Times New Roman" pitchFamily="18"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A8B4CCF0-8ACD-4237-93B2-DDFEB5C96C8D}" type="slidenum">
              <a:rPr lang="en-US">
                <a:solidFill>
                  <a:srgbClr val="FFFFFF"/>
                </a:solidFill>
                <a:latin typeface="Times New Roman" pitchFamily="18" charset="0"/>
              </a:rPr>
              <a:pPr eaLnBrk="0" fontAlgn="base" hangingPunct="0">
                <a:spcBef>
                  <a:spcPct val="0"/>
                </a:spcBef>
                <a:spcAft>
                  <a:spcPct val="0"/>
                </a:spcAft>
                <a:defRPr/>
              </a:pPr>
              <a:t>‹#›</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1952306535"/>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rtl="0" eaLnBrk="0" fontAlgn="base" hangingPunct="0">
        <a:spcBef>
          <a:spcPts val="2400"/>
        </a:spcBef>
        <a:spcAft>
          <a:spcPct val="0"/>
        </a:spcAft>
        <a:defRPr sz="4400">
          <a:solidFill>
            <a:schemeClr val="tx2"/>
          </a:solidFill>
          <a:latin typeface="+mj-lt"/>
          <a:ea typeface="+mj-ea"/>
          <a:cs typeface="+mj-cs"/>
        </a:defRPr>
      </a:lvl1pPr>
      <a:lvl2pPr algn="ctr" rtl="0" eaLnBrk="0" fontAlgn="base" hangingPunct="0">
        <a:spcBef>
          <a:spcPts val="2400"/>
        </a:spcBef>
        <a:spcAft>
          <a:spcPct val="0"/>
        </a:spcAft>
        <a:defRPr sz="4400">
          <a:solidFill>
            <a:schemeClr val="tx2"/>
          </a:solidFill>
          <a:latin typeface="Palatino"/>
        </a:defRPr>
      </a:lvl2pPr>
      <a:lvl3pPr algn="ctr" rtl="0" eaLnBrk="0" fontAlgn="base" hangingPunct="0">
        <a:spcBef>
          <a:spcPts val="2400"/>
        </a:spcBef>
        <a:spcAft>
          <a:spcPct val="0"/>
        </a:spcAft>
        <a:defRPr sz="4400">
          <a:solidFill>
            <a:schemeClr val="tx2"/>
          </a:solidFill>
          <a:latin typeface="Palatino"/>
        </a:defRPr>
      </a:lvl3pPr>
      <a:lvl4pPr algn="ctr" rtl="0" eaLnBrk="0" fontAlgn="base" hangingPunct="0">
        <a:spcBef>
          <a:spcPts val="2400"/>
        </a:spcBef>
        <a:spcAft>
          <a:spcPct val="0"/>
        </a:spcAft>
        <a:defRPr sz="4400">
          <a:solidFill>
            <a:schemeClr val="tx2"/>
          </a:solidFill>
          <a:latin typeface="Palatino"/>
        </a:defRPr>
      </a:lvl4pPr>
      <a:lvl5pPr algn="ctr" rtl="0" eaLnBrk="0" fontAlgn="base" hangingPunct="0">
        <a:spcBef>
          <a:spcPts val="2400"/>
        </a:spcBef>
        <a:spcAft>
          <a:spcPct val="0"/>
        </a:spcAft>
        <a:defRPr sz="4400">
          <a:solidFill>
            <a:schemeClr val="tx2"/>
          </a:solidFill>
          <a:latin typeface="Palatino"/>
        </a:defRPr>
      </a:lvl5pPr>
      <a:lvl6pPr marL="457200" algn="ctr" rtl="0" eaLnBrk="0" fontAlgn="base" hangingPunct="0">
        <a:spcBef>
          <a:spcPts val="2400"/>
        </a:spcBef>
        <a:spcAft>
          <a:spcPct val="0"/>
        </a:spcAft>
        <a:defRPr sz="4400">
          <a:solidFill>
            <a:schemeClr val="tx2"/>
          </a:solidFill>
          <a:latin typeface="Palatino"/>
        </a:defRPr>
      </a:lvl6pPr>
      <a:lvl7pPr marL="914400" algn="ctr" rtl="0" eaLnBrk="0" fontAlgn="base" hangingPunct="0">
        <a:spcBef>
          <a:spcPts val="2400"/>
        </a:spcBef>
        <a:spcAft>
          <a:spcPct val="0"/>
        </a:spcAft>
        <a:defRPr sz="4400">
          <a:solidFill>
            <a:schemeClr val="tx2"/>
          </a:solidFill>
          <a:latin typeface="Palatino"/>
        </a:defRPr>
      </a:lvl7pPr>
      <a:lvl8pPr marL="1371600" algn="ctr" rtl="0" eaLnBrk="0" fontAlgn="base" hangingPunct="0">
        <a:spcBef>
          <a:spcPts val="2400"/>
        </a:spcBef>
        <a:spcAft>
          <a:spcPct val="0"/>
        </a:spcAft>
        <a:defRPr sz="4400">
          <a:solidFill>
            <a:schemeClr val="tx2"/>
          </a:solidFill>
          <a:latin typeface="Palatino"/>
        </a:defRPr>
      </a:lvl8pPr>
      <a:lvl9pPr marL="1828800" algn="ctr" rtl="0" eaLnBrk="0" fontAlgn="base" hangingPunct="0">
        <a:spcBef>
          <a:spcPts val="2400"/>
        </a:spcBef>
        <a:spcAft>
          <a:spcPct val="0"/>
        </a:spcAft>
        <a:defRPr sz="4400">
          <a:solidFill>
            <a:schemeClr val="tx2"/>
          </a:solidFill>
          <a:latin typeface="Palatino"/>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a:extLst>
              <a:ext uri="{FF2B5EF4-FFF2-40B4-BE49-F238E27FC236}">
                <a16:creationId xmlns:a16="http://schemas.microsoft.com/office/drawing/2014/main" xmlns="" id="{C21AE017-A38D-4164-A576-826E05838939}"/>
              </a:ext>
            </a:extLst>
          </p:cNvPr>
          <p:cNvPicPr>
            <a:picLocks noChangeAspect="1"/>
          </p:cNvPicPr>
          <p:nvPr/>
        </p:nvPicPr>
        <p:blipFill rotWithShape="1">
          <a:blip r:embed="rId2">
            <a:alphaModFix amt="50000"/>
          </a:blip>
          <a:srcRect t="13234" b="20198"/>
          <a:stretch/>
        </p:blipFill>
        <p:spPr>
          <a:xfrm>
            <a:off x="72851" y="-133305"/>
            <a:ext cx="12191980" cy="6857999"/>
          </a:xfrm>
          <a:prstGeom prst="rect">
            <a:avLst/>
          </a:prstGeom>
        </p:spPr>
      </p:pic>
      <p:sp>
        <p:nvSpPr>
          <p:cNvPr id="2" name="Título 1">
            <a:extLst>
              <a:ext uri="{FF2B5EF4-FFF2-40B4-BE49-F238E27FC236}">
                <a16:creationId xmlns:a16="http://schemas.microsoft.com/office/drawing/2014/main" xmlns="" id="{D6A80CF5-2CB6-4E86-A4EE-AB1127DC58D4}"/>
              </a:ext>
            </a:extLst>
          </p:cNvPr>
          <p:cNvSpPr>
            <a:spLocks noGrp="1"/>
          </p:cNvSpPr>
          <p:nvPr>
            <p:ph type="ctrTitle"/>
          </p:nvPr>
        </p:nvSpPr>
        <p:spPr>
          <a:xfrm>
            <a:off x="0" y="-133305"/>
            <a:ext cx="12256735" cy="2366708"/>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b="1"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en-US" b="1"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b="1"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en-US" b="1"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b="1"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“WELCOME TO ALL</a:t>
            </a:r>
            <a:r>
              <a:rPr lang="en-US" sz="3600" b="1" dirty="0" smtClean="0">
                <a:solidFill>
                  <a:schemeClr val="bg2"/>
                </a:solidFill>
                <a:effectLst>
                  <a:outerShdw blurRad="38100" dist="38100" dir="2700000" algn="tl">
                    <a:srgbClr val="000000">
                      <a:alpha val="43137"/>
                    </a:srgbClr>
                  </a:outerShdw>
                </a:effectLst>
                <a:latin typeface="Times New Roman" pitchFamily="18" charset="0"/>
                <a:ea typeface="Tahoma" panose="020B0604030504040204" pitchFamily="34" charset="0"/>
                <a:cs typeface="Times New Roman" pitchFamily="18" charset="0"/>
              </a:rPr>
              <a:t>”</a:t>
            </a:r>
            <a:br>
              <a:rPr lang="en-US" sz="3600" b="1" dirty="0" smtClean="0">
                <a:solidFill>
                  <a:schemeClr val="bg2"/>
                </a:solidFill>
                <a:effectLst>
                  <a:outerShdw blurRad="38100" dist="38100" dir="2700000" algn="tl">
                    <a:srgbClr val="000000">
                      <a:alpha val="43137"/>
                    </a:srgbClr>
                  </a:outerShdw>
                </a:effectLst>
                <a:latin typeface="Times New Roman" pitchFamily="18" charset="0"/>
                <a:ea typeface="Tahoma" panose="020B0604030504040204" pitchFamily="34" charset="0"/>
                <a:cs typeface="Times New Roman" pitchFamily="18" charset="0"/>
              </a:rPr>
            </a:br>
            <a:r>
              <a:rPr lang="en-US" sz="3600" b="1" dirty="0">
                <a:solidFill>
                  <a:srgbClr val="FF0000"/>
                </a:solidFill>
                <a:effectLst>
                  <a:outerShdw blurRad="38100" dist="38100" dir="2700000" algn="tl">
                    <a:srgbClr val="000000">
                      <a:alpha val="43137"/>
                    </a:srgbClr>
                  </a:outerShdw>
                </a:effectLst>
                <a:latin typeface="Times New Roman" pitchFamily="18" charset="0"/>
                <a:ea typeface="Tahoma" panose="020B0604030504040204" pitchFamily="34" charset="0"/>
                <a:cs typeface="Times New Roman" pitchFamily="18" charset="0"/>
              </a:rPr>
              <a:t/>
            </a:r>
            <a:br>
              <a:rPr lang="en-US" sz="3600" b="1" dirty="0">
                <a:solidFill>
                  <a:srgbClr val="FF0000"/>
                </a:solidFill>
                <a:effectLst>
                  <a:outerShdw blurRad="38100" dist="38100" dir="2700000" algn="tl">
                    <a:srgbClr val="000000">
                      <a:alpha val="43137"/>
                    </a:srgbClr>
                  </a:outerShdw>
                </a:effectLst>
                <a:latin typeface="Times New Roman" pitchFamily="18" charset="0"/>
                <a:ea typeface="Tahoma" panose="020B0604030504040204" pitchFamily="34" charset="0"/>
                <a:cs typeface="Times New Roman" pitchFamily="18" charset="0"/>
              </a:rPr>
            </a:br>
            <a:r>
              <a:rPr lang="en-US" sz="2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lang="pt-BR" sz="2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Subtitle 3"/>
          <p:cNvSpPr>
            <a:spLocks noGrp="1"/>
          </p:cNvSpPr>
          <p:nvPr>
            <p:ph type="subTitle" idx="1"/>
          </p:nvPr>
        </p:nvSpPr>
        <p:spPr>
          <a:xfrm>
            <a:off x="267042" y="2573266"/>
            <a:ext cx="11701081" cy="3065537"/>
          </a:xfrm>
        </p:spPr>
        <p:txBody>
          <a:bodyPr/>
          <a:lstStyle/>
          <a:p>
            <a:endParaRPr lang="en-US" dirty="0">
              <a:solidFill>
                <a:srgbClr val="FFC000"/>
              </a:solidFill>
            </a:endParaRPr>
          </a:p>
          <a:p>
            <a:r>
              <a:rPr lang="en-US" dirty="0">
                <a:solidFill>
                  <a:srgbClr val="FFC000"/>
                </a:solidFill>
              </a:rPr>
              <a:t>Guru Gobind Singh Educational Society’s Technical Campus, Affiliated To Jharkhand University of Technology [JUT] and Approved By AICTE ,Govt. of India </a:t>
            </a:r>
          </a:p>
          <a:p>
            <a:endParaRPr lang="en-IN" dirty="0">
              <a:solidFill>
                <a:srgbClr val="FFC000"/>
              </a:solidFill>
            </a:endParaRPr>
          </a:p>
        </p:txBody>
      </p:sp>
      <p:sp>
        <p:nvSpPr>
          <p:cNvPr id="29" name="Título 1">
            <a:extLst>
              <a:ext uri="{FF2B5EF4-FFF2-40B4-BE49-F238E27FC236}">
                <a16:creationId xmlns:a16="http://schemas.microsoft.com/office/drawing/2014/main" xmlns="" id="{68D7F911-C92E-4718-AFA4-7F91C66F6321}"/>
              </a:ext>
            </a:extLst>
          </p:cNvPr>
          <p:cNvSpPr txBox="1">
            <a:spLocks/>
          </p:cNvSpPr>
          <p:nvPr/>
        </p:nvSpPr>
        <p:spPr>
          <a:xfrm>
            <a:off x="267039" y="4377796"/>
            <a:ext cx="11787188" cy="20230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b="1" dirty="0" smtClean="0">
                <a:solidFill>
                  <a:srgbClr val="FF0000"/>
                </a:solidFill>
                <a:effectLst>
                  <a:outerShdw blurRad="38100" dist="38100" dir="2700000" algn="tl">
                    <a:srgbClr val="000000">
                      <a:alpha val="43137"/>
                    </a:srgbClr>
                  </a:outerShdw>
                </a:effectLst>
                <a:latin typeface="Times New Roman" pitchFamily="18" charset="0"/>
                <a:ea typeface="Tahoma" panose="020B0604030504040204" pitchFamily="34" charset="0"/>
                <a:cs typeface="Times New Roman" pitchFamily="18" charset="0"/>
              </a:rPr>
              <a:t>     </a:t>
            </a:r>
          </a:p>
          <a:p>
            <a:endParaRPr lang="pt-BR" sz="4400" b="1" dirty="0">
              <a:solidFill>
                <a:srgbClr val="92D050"/>
              </a:solidFill>
              <a:effectLst>
                <a:outerShdw blurRad="38100" dist="38100" dir="2700000" algn="tl">
                  <a:srgbClr val="000000">
                    <a:alpha val="43137"/>
                  </a:srgbClr>
                </a:outerShdw>
              </a:effectLst>
              <a:latin typeface="Times New Roman" pitchFamily="18" charset="0"/>
              <a:ea typeface="Tahoma" panose="020B0604030504040204" pitchFamily="34" charset="0"/>
              <a:cs typeface="Times New Roman"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1" y="206010"/>
            <a:ext cx="13049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1464657" y="0"/>
            <a:ext cx="10589569" cy="962952"/>
          </a:xfrm>
          <a:prstGeom prst="rect">
            <a:avLst/>
          </a:prstGeom>
          <a:solidFill>
            <a:srgbClr val="FFFFFF"/>
          </a:solidFill>
          <a:ln w="25400" cap="flat" cmpd="sng" algn="ctr">
            <a:solidFill>
              <a:srgbClr val="00E7E7"/>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B050"/>
                </a:solidFill>
                <a:effectLst/>
                <a:uLnTx/>
                <a:uFillTx/>
                <a:latin typeface="Palatino"/>
                <a:ea typeface="+mn-ea"/>
                <a:cs typeface="+mn-cs"/>
              </a:rPr>
              <a:t>Guru Gobind Singh Educational Society’s Technical Campus,</a:t>
            </a:r>
          </a:p>
          <a:p>
            <a:pPr marL="0" marR="0" lvl="0" indent="0" algn="ctr" defTabSz="91440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Palatino"/>
                <a:ea typeface="+mn-ea"/>
                <a:cs typeface="+mn-cs"/>
              </a:rPr>
              <a:t> </a:t>
            </a:r>
            <a:r>
              <a:rPr kumimoji="0" lang="en-US" b="0" i="1" u="none" strike="noStrike" kern="0" cap="none" spc="0" normalizeH="0" baseline="0" noProof="0" dirty="0" smtClean="0">
                <a:ln>
                  <a:noFill/>
                </a:ln>
                <a:solidFill>
                  <a:srgbClr val="FF0000"/>
                </a:solidFill>
                <a:effectLst/>
                <a:uLnTx/>
                <a:uFillTx/>
                <a:latin typeface="Palatino"/>
                <a:ea typeface="+mn-ea"/>
                <a:cs typeface="+mn-cs"/>
              </a:rPr>
              <a:t>Affiliated To Jharkhand University of Technology [JUT] and Approved By AICTE ,Govt. of India </a:t>
            </a:r>
          </a:p>
          <a:p>
            <a:pPr marL="0" marR="0" lvl="0" indent="0" algn="ctr" defTabSz="91440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rgbClr val="FF0000"/>
              </a:solidFill>
              <a:effectLst/>
              <a:uLnTx/>
              <a:uFillTx/>
              <a:latin typeface="Palatino"/>
              <a:ea typeface="+mn-ea"/>
              <a:cs typeface="+mn-cs"/>
            </a:endParaRPr>
          </a:p>
          <a:p>
            <a:pPr marL="0" marR="0" lvl="0" indent="0" algn="ctr" defTabSz="914400" eaLnBrk="0" fontAlgn="base" latinLnBrk="0" hangingPunct="0">
              <a:lnSpc>
                <a:spcPct val="100000"/>
              </a:lnSpc>
              <a:spcBef>
                <a:spcPct val="20000"/>
              </a:spcBef>
              <a:spcAft>
                <a:spcPct val="0"/>
              </a:spcAft>
              <a:buClrTx/>
              <a:buSzTx/>
              <a:buFontTx/>
              <a:buNone/>
              <a:tabLst/>
              <a:defRPr/>
            </a:pPr>
            <a:endParaRPr kumimoji="0" lang="en-IN" sz="3200" b="0" i="0" u="none" strike="noStrike" kern="0" cap="none" spc="0" normalizeH="0" baseline="0" noProof="0" dirty="0" smtClean="0">
              <a:ln>
                <a:noFill/>
              </a:ln>
              <a:solidFill>
                <a:srgbClr val="FFC000"/>
              </a:solidFill>
              <a:effectLst/>
              <a:uLnTx/>
              <a:uFillTx/>
              <a:latin typeface="Palatino"/>
              <a:ea typeface="+mn-ea"/>
              <a:cs typeface="+mn-cs"/>
            </a:endParaRPr>
          </a:p>
          <a:p>
            <a:pPr marL="0" marR="0" lvl="0" indent="0" algn="ctr" defTabSz="914400" eaLnBrk="0" fontAlgn="base" latinLnBrk="0" hangingPunct="0">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rgbClr val="FFC000"/>
              </a:solidFill>
              <a:effectLst/>
              <a:uLnTx/>
              <a:uFillTx/>
              <a:latin typeface="Palatino"/>
              <a:ea typeface="+mn-ea"/>
              <a:cs typeface="+mn-cs"/>
            </a:endParaRPr>
          </a:p>
          <a:p>
            <a:pPr marL="0" marR="0" lvl="0" indent="0" algn="ctr" defTabSz="91440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rgbClr val="FFC000"/>
                </a:solidFill>
                <a:effectLst/>
                <a:uLnTx/>
                <a:uFillTx/>
                <a:latin typeface="Palatino"/>
                <a:ea typeface="+mn-ea"/>
                <a:cs typeface="+mn-cs"/>
              </a:rPr>
              <a:t>Value Added Courses (Add on Course)</a:t>
            </a:r>
            <a:endParaRPr kumimoji="0" lang="en-IN" sz="3200" b="0" i="0" u="none" strike="noStrike" kern="0" cap="none" spc="0" normalizeH="0" baseline="0" noProof="0" dirty="0">
              <a:ln>
                <a:noFill/>
              </a:ln>
              <a:solidFill>
                <a:srgbClr val="FFC000"/>
              </a:solidFill>
              <a:effectLst/>
              <a:uLnTx/>
              <a:uFillTx/>
              <a:latin typeface="Palatino"/>
              <a:ea typeface="+mn-ea"/>
              <a:cs typeface="+mn-cs"/>
            </a:endParaRPr>
          </a:p>
        </p:txBody>
      </p:sp>
    </p:spTree>
    <p:extLst>
      <p:ext uri="{BB962C8B-B14F-4D97-AF65-F5344CB8AC3E}">
        <p14:creationId xmlns:p14="http://schemas.microsoft.com/office/powerpoint/2010/main" val="36702415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9012"/>
            <a:ext cx="10363200" cy="582627"/>
          </a:xfrm>
        </p:spPr>
        <p:txBody>
          <a:bodyPr/>
          <a:lstStyle/>
          <a:p>
            <a:r>
              <a:rPr lang="en-US" dirty="0" smtClean="0"/>
              <a:t>Process of Registration</a:t>
            </a:r>
            <a:endParaRPr lang="en-IN" dirty="0"/>
          </a:p>
        </p:txBody>
      </p:sp>
      <p:sp>
        <p:nvSpPr>
          <p:cNvPr id="3" name="Content Placeholder 2"/>
          <p:cNvSpPr>
            <a:spLocks noGrp="1"/>
          </p:cNvSpPr>
          <p:nvPr>
            <p:ph idx="1"/>
          </p:nvPr>
        </p:nvSpPr>
        <p:spPr>
          <a:xfrm>
            <a:off x="291313" y="639271"/>
            <a:ext cx="10681487" cy="6481720"/>
          </a:xfrm>
        </p:spPr>
        <p:txBody>
          <a:bodyPr/>
          <a:lstStyle/>
          <a:p>
            <a:pPr>
              <a:buFont typeface="Wingdings" pitchFamily="2" charset="2"/>
              <a:buChar char="v"/>
            </a:pPr>
            <a:r>
              <a:rPr lang="en-US" sz="2800" i="1" dirty="0" smtClean="0"/>
              <a:t> </a:t>
            </a:r>
            <a:r>
              <a:rPr lang="en-US" sz="2800" i="1" dirty="0" smtClean="0">
                <a:solidFill>
                  <a:srgbClr val="FFC000"/>
                </a:solidFill>
              </a:rPr>
              <a:t>Eligibility</a:t>
            </a:r>
            <a:r>
              <a:rPr lang="en-US" sz="2800" i="1" dirty="0">
                <a:solidFill>
                  <a:srgbClr val="FFC000"/>
                </a:solidFill>
              </a:rPr>
              <a:t>:</a:t>
            </a:r>
          </a:p>
          <a:p>
            <a:pPr lvl="0" algn="just"/>
            <a:r>
              <a:rPr lang="en-US" sz="2400" i="1" dirty="0" smtClean="0"/>
              <a:t>Minimum </a:t>
            </a:r>
            <a:r>
              <a:rPr lang="en-US" sz="2400" i="1" dirty="0"/>
              <a:t>Qualification for any Graduate </a:t>
            </a:r>
            <a:r>
              <a:rPr lang="en-US" sz="2400" i="1" dirty="0" smtClean="0"/>
              <a:t>for </a:t>
            </a:r>
            <a:r>
              <a:rPr lang="en-US" sz="2400" i="1" dirty="0">
                <a:solidFill>
                  <a:srgbClr val="FFFFFF"/>
                </a:solidFill>
              </a:rPr>
              <a:t>Arts/science/Commerce .BBA/BCA</a:t>
            </a:r>
            <a:r>
              <a:rPr lang="en-US" sz="2400" i="1" dirty="0" smtClean="0">
                <a:solidFill>
                  <a:srgbClr val="FFFFFF"/>
                </a:solidFill>
              </a:rPr>
              <a:t>/ B.Com/ B.Tech.  </a:t>
            </a:r>
            <a:r>
              <a:rPr lang="en-US" sz="2400" i="1" dirty="0">
                <a:solidFill>
                  <a:srgbClr val="FFFFFF"/>
                </a:solidFill>
              </a:rPr>
              <a:t>/Pharmacy/Nursing etc. from any recognized Institution and Universities ,in India and abroad, with securing minimum 50% (fifty Percentage Marks</a:t>
            </a:r>
            <a:r>
              <a:rPr lang="en-US" sz="2400" i="1" dirty="0" smtClean="0">
                <a:solidFill>
                  <a:srgbClr val="FFFFFF"/>
                </a:solidFill>
              </a:rPr>
              <a:t>), experience in Corporate sector, banks, and other sectors are also encouraged for joining with aforesaid eligibility degree</a:t>
            </a:r>
            <a:endParaRPr lang="en-US" sz="2400" i="1" dirty="0">
              <a:solidFill>
                <a:srgbClr val="FFFFFF"/>
              </a:solidFill>
            </a:endParaRPr>
          </a:p>
          <a:p>
            <a:pPr algn="just"/>
            <a:r>
              <a:rPr lang="en-US" sz="2400" i="1" dirty="0" smtClean="0"/>
              <a:t>Student </a:t>
            </a:r>
            <a:r>
              <a:rPr lang="en-US" sz="2400" i="1" dirty="0"/>
              <a:t>should have register in the Institutional portal on line , and off line with requisite format .</a:t>
            </a:r>
            <a:r>
              <a:rPr lang="en-US" sz="2400" i="1" dirty="0" smtClean="0"/>
              <a:t> Registration for </a:t>
            </a:r>
            <a:r>
              <a:rPr lang="en-US" sz="2400" i="1" dirty="0"/>
              <a:t>the Value added Courses (Add on course)  </a:t>
            </a:r>
            <a:r>
              <a:rPr lang="en-US" sz="2400" i="1" dirty="0" smtClean="0"/>
              <a:t>till 31</a:t>
            </a:r>
            <a:r>
              <a:rPr lang="en-US" sz="2400" i="1" baseline="30000" dirty="0" smtClean="0"/>
              <a:t>st</a:t>
            </a:r>
            <a:r>
              <a:rPr lang="en-US" sz="2400" i="1" dirty="0" smtClean="0"/>
              <a:t> July 2021.</a:t>
            </a:r>
            <a:endParaRPr lang="en-US" sz="2400" i="1" dirty="0"/>
          </a:p>
          <a:p>
            <a:pPr algn="just"/>
            <a:r>
              <a:rPr lang="en-US" sz="2400" i="1" dirty="0" smtClean="0"/>
              <a:t>For </a:t>
            </a:r>
            <a:r>
              <a:rPr lang="en-US" sz="2400" i="1" dirty="0"/>
              <a:t>GGSESTC Student should have deposit only registration Fees INR </a:t>
            </a:r>
            <a:r>
              <a:rPr lang="en-US" sz="2400" i="1" dirty="0" smtClean="0"/>
              <a:t>*1000</a:t>
            </a:r>
            <a:r>
              <a:rPr lang="en-US" sz="2400" i="1" dirty="0"/>
              <a:t>/ (Rupees One Thousand Only) in institution Account for each Course (Maximum Two Programmes will be allowed) and other students will be deposited </a:t>
            </a:r>
            <a:r>
              <a:rPr lang="en-US" sz="2400" i="1" dirty="0" smtClean="0"/>
              <a:t>*Rs5000</a:t>
            </a:r>
            <a:r>
              <a:rPr lang="en-US" sz="2400" i="1" dirty="0"/>
              <a:t>/ (Rupees five thousand only) for each add on Course</a:t>
            </a:r>
          </a:p>
          <a:p>
            <a:pPr marL="0" indent="0" algn="justLow">
              <a:buNone/>
            </a:pPr>
            <a:r>
              <a:rPr lang="en-US" sz="1200" i="1" dirty="0" smtClean="0"/>
              <a:t>       NB:- </a:t>
            </a:r>
            <a:r>
              <a:rPr lang="en-US" sz="900" i="1" dirty="0" smtClean="0"/>
              <a:t>* Conditions apply</a:t>
            </a:r>
            <a:endParaRPr lang="en-IN" sz="900" i="1" dirty="0"/>
          </a:p>
        </p:txBody>
      </p:sp>
    </p:spTree>
    <p:extLst>
      <p:ext uri="{BB962C8B-B14F-4D97-AF65-F5344CB8AC3E}">
        <p14:creationId xmlns:p14="http://schemas.microsoft.com/office/powerpoint/2010/main" val="1786030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565"/>
            <a:ext cx="10363200" cy="704007"/>
          </a:xfrm>
        </p:spPr>
        <p:txBody>
          <a:bodyPr/>
          <a:lstStyle/>
          <a:p>
            <a:r>
              <a:rPr lang="en-US" dirty="0" smtClean="0"/>
              <a:t>Members in Board of Studies (BOS)</a:t>
            </a:r>
            <a:endParaRPr lang="en-IN" dirty="0"/>
          </a:p>
        </p:txBody>
      </p:sp>
      <p:sp>
        <p:nvSpPr>
          <p:cNvPr id="3" name="Content Placeholder 2"/>
          <p:cNvSpPr>
            <a:spLocks noGrp="1"/>
          </p:cNvSpPr>
          <p:nvPr>
            <p:ph idx="1"/>
          </p:nvPr>
        </p:nvSpPr>
        <p:spPr>
          <a:xfrm>
            <a:off x="121381" y="809205"/>
            <a:ext cx="11156219" cy="5947646"/>
          </a:xfrm>
        </p:spPr>
        <p:txBody>
          <a:bodyPr/>
          <a:lstStyle/>
          <a:p>
            <a:r>
              <a:rPr lang="en-US" sz="2800" i="1" dirty="0" smtClean="0">
                <a:latin typeface="Times New Roman" pitchFamily="18" charset="0"/>
                <a:cs typeface="Times New Roman" pitchFamily="18" charset="0"/>
              </a:rPr>
              <a:t>The following members are being nominated in the Board of Studies in add on Courses (value Added ) for the session 2021-2022</a:t>
            </a:r>
          </a:p>
          <a:p>
            <a:pPr marL="0" indent="0">
              <a:buNone/>
            </a:pPr>
            <a:endParaRPr lang="en-IN" sz="2800" i="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FFCD920C-006B-41F8-98A3-87AB11E36507}" type="datetime1">
              <a:rPr lang="en-US" smtClean="0">
                <a:solidFill>
                  <a:srgbClr val="FFFFFF"/>
                </a:solidFill>
              </a:rPr>
              <a:pPr>
                <a:defRPr/>
              </a:pPr>
              <a:t>16-Jul-21</a:t>
            </a:fld>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F17C5041-A8B5-4504-8DEE-56CB4390B1B7}" type="slidenum">
              <a:rPr lang="en-US" smtClean="0">
                <a:solidFill>
                  <a:srgbClr val="FFFFFF"/>
                </a:solidFill>
              </a:rPr>
              <a:pPr>
                <a:defRPr/>
              </a:pPr>
              <a:t>11</a:t>
            </a:fld>
            <a:endParaRPr lang="en-US">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72951613"/>
              </p:ext>
            </p:extLst>
          </p:nvPr>
        </p:nvGraphicFramePr>
        <p:xfrm>
          <a:off x="566442" y="1739787"/>
          <a:ext cx="10398265" cy="4761140"/>
        </p:xfrm>
        <a:graphic>
          <a:graphicData uri="http://schemas.openxmlformats.org/drawingml/2006/table">
            <a:tbl>
              <a:tblPr firstRow="1" bandRow="1">
                <a:tableStyleId>{5C22544A-7EE6-4342-B048-85BDC9FD1C3A}</a:tableStyleId>
              </a:tblPr>
              <a:tblGrid>
                <a:gridCol w="1162664"/>
                <a:gridCol w="3378651"/>
                <a:gridCol w="3613669"/>
                <a:gridCol w="2243281"/>
              </a:tblGrid>
              <a:tr h="334115">
                <a:tc>
                  <a:txBody>
                    <a:bodyPr/>
                    <a:lstStyle/>
                    <a:p>
                      <a:r>
                        <a:rPr lang="en-US" sz="1400" i="1" dirty="0" smtClean="0">
                          <a:latin typeface="Times New Roman" pitchFamily="18" charset="0"/>
                          <a:cs typeface="Times New Roman" pitchFamily="18" charset="0"/>
                        </a:rPr>
                        <a:t>S.L No</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Names</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Designation</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Position in BOS</a:t>
                      </a:r>
                      <a:endParaRPr lang="en-IN" sz="1400" i="1" dirty="0">
                        <a:latin typeface="Times New Roman" pitchFamily="18" charset="0"/>
                        <a:cs typeface="Times New Roman" pitchFamily="18" charset="0"/>
                      </a:endParaRPr>
                    </a:p>
                  </a:txBody>
                  <a:tcPr/>
                </a:tc>
              </a:tr>
              <a:tr h="334115">
                <a:tc>
                  <a:txBody>
                    <a:bodyPr/>
                    <a:lstStyle/>
                    <a:p>
                      <a:r>
                        <a:rPr lang="en-US" sz="1400" i="1" dirty="0" smtClean="0">
                          <a:latin typeface="Times New Roman" pitchFamily="18" charset="0"/>
                          <a:cs typeface="Times New Roman" pitchFamily="18" charset="0"/>
                        </a:rPr>
                        <a:t>01</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Prof.(Dr.) Priyadarshi Jaruhar</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Director</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Chairperson</a:t>
                      </a:r>
                      <a:endParaRPr lang="en-IN" sz="1400" i="1" dirty="0">
                        <a:latin typeface="Times New Roman" pitchFamily="18" charset="0"/>
                        <a:cs typeface="Times New Roman" pitchFamily="18" charset="0"/>
                      </a:endParaRPr>
                    </a:p>
                  </a:txBody>
                  <a:tcPr/>
                </a:tc>
              </a:tr>
              <a:tr h="334115">
                <a:tc>
                  <a:txBody>
                    <a:bodyPr/>
                    <a:lstStyle/>
                    <a:p>
                      <a:r>
                        <a:rPr lang="en-US" sz="1400" i="1" dirty="0" smtClean="0">
                          <a:latin typeface="Times New Roman" pitchFamily="18" charset="0"/>
                          <a:cs typeface="Times New Roman" pitchFamily="18" charset="0"/>
                        </a:rPr>
                        <a:t>02</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Prof.(Dr.)</a:t>
                      </a:r>
                      <a:r>
                        <a:rPr lang="en-US" sz="1400" i="1" baseline="0" dirty="0" smtClean="0">
                          <a:latin typeface="Times New Roman" pitchFamily="18" charset="0"/>
                          <a:cs typeface="Times New Roman" pitchFamily="18" charset="0"/>
                        </a:rPr>
                        <a:t> Ramesh Ch. Rath</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Dean (R&amp;D)</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Course Coordinator</a:t>
                      </a:r>
                      <a:endParaRPr lang="en-IN" sz="1400" i="1" dirty="0">
                        <a:latin typeface="Times New Roman" pitchFamily="18" charset="0"/>
                        <a:cs typeface="Times New Roman" pitchFamily="18" charset="0"/>
                      </a:endParaRPr>
                    </a:p>
                  </a:txBody>
                  <a:tcPr/>
                </a:tc>
              </a:tr>
              <a:tr h="334115">
                <a:tc>
                  <a:txBody>
                    <a:bodyPr/>
                    <a:lstStyle/>
                    <a:p>
                      <a:r>
                        <a:rPr lang="en-US" sz="1400" i="1" dirty="0" smtClean="0">
                          <a:latin typeface="Times New Roman" pitchFamily="18" charset="0"/>
                          <a:cs typeface="Times New Roman" pitchFamily="18" charset="0"/>
                        </a:rPr>
                        <a:t>03</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Prof.(Dr.)</a:t>
                      </a:r>
                      <a:r>
                        <a:rPr lang="en-US" sz="1400" i="1" baseline="0" dirty="0" smtClean="0">
                          <a:latin typeface="Times New Roman" pitchFamily="18" charset="0"/>
                          <a:cs typeface="Times New Roman" pitchFamily="18" charset="0"/>
                        </a:rPr>
                        <a:t> Avinash Kumar</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Dean ,(Academics)</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Member</a:t>
                      </a:r>
                      <a:endParaRPr lang="en-IN" sz="1400" i="1" dirty="0">
                        <a:latin typeface="Times New Roman" pitchFamily="18" charset="0"/>
                        <a:cs typeface="Times New Roman" pitchFamily="18" charset="0"/>
                      </a:endParaRPr>
                    </a:p>
                  </a:txBody>
                  <a:tcPr/>
                </a:tc>
              </a:tr>
              <a:tr h="334115">
                <a:tc>
                  <a:txBody>
                    <a:bodyPr/>
                    <a:lstStyle/>
                    <a:p>
                      <a:r>
                        <a:rPr lang="en-US" sz="1400" i="1" dirty="0" smtClean="0">
                          <a:latin typeface="Times New Roman" pitchFamily="18" charset="0"/>
                          <a:cs typeface="Times New Roman" pitchFamily="18" charset="0"/>
                        </a:rPr>
                        <a:t>04</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Prof.(Dr.) A.P Burnwal</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HOD, BSH</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Member</a:t>
                      </a:r>
                      <a:endParaRPr lang="en-IN" sz="1400" i="1" dirty="0">
                        <a:latin typeface="Times New Roman" pitchFamily="18" charset="0"/>
                        <a:cs typeface="Times New Roman" pitchFamily="18" charset="0"/>
                      </a:endParaRPr>
                    </a:p>
                  </a:txBody>
                  <a:tcPr/>
                </a:tc>
              </a:tr>
              <a:tr h="334115">
                <a:tc>
                  <a:txBody>
                    <a:bodyPr/>
                    <a:lstStyle/>
                    <a:p>
                      <a:r>
                        <a:rPr lang="en-US" sz="1400" i="1" dirty="0" smtClean="0">
                          <a:latin typeface="Times New Roman" pitchFamily="18" charset="0"/>
                          <a:cs typeface="Times New Roman" pitchFamily="18" charset="0"/>
                        </a:rPr>
                        <a:t>05</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Prof.(Dr.)</a:t>
                      </a:r>
                      <a:r>
                        <a:rPr lang="en-US" sz="1400" i="1" baseline="0" dirty="0" smtClean="0">
                          <a:latin typeface="Times New Roman" pitchFamily="18" charset="0"/>
                          <a:cs typeface="Times New Roman" pitchFamily="18" charset="0"/>
                        </a:rPr>
                        <a:t> Deepak Kumar</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Assistant Professor in BSH</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Member</a:t>
                      </a:r>
                      <a:endParaRPr lang="en-IN" sz="1400" i="1" dirty="0">
                        <a:latin typeface="Times New Roman" pitchFamily="18" charset="0"/>
                        <a:cs typeface="Times New Roman" pitchFamily="18" charset="0"/>
                      </a:endParaRPr>
                    </a:p>
                  </a:txBody>
                  <a:tcPr/>
                </a:tc>
              </a:tr>
              <a:tr h="835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smtClean="0">
                          <a:latin typeface="Times New Roman" pitchFamily="18" charset="0"/>
                          <a:cs typeface="Times New Roman" pitchFamily="18" charset="0"/>
                        </a:rPr>
                        <a:t>06</a:t>
                      </a:r>
                      <a:endParaRPr kumimoji="0" lang="en-IN" sz="14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r>
                        <a:rPr lang="en-US" sz="1400" i="1" dirty="0" smtClean="0">
                          <a:latin typeface="Times New Roman" pitchFamily="18" charset="0"/>
                          <a:cs typeface="Times New Roman" pitchFamily="18" charset="0"/>
                        </a:rPr>
                        <a:t>07</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Prof.(Dr.) Rajeev Kant</a:t>
                      </a:r>
                    </a:p>
                    <a:p>
                      <a:endParaRPr lang="en-US" sz="1400" i="1" dirty="0" smtClean="0">
                        <a:latin typeface="Times New Roman" pitchFamily="18" charset="0"/>
                        <a:cs typeface="Times New Roman" pitchFamily="18" charset="0"/>
                      </a:endParaRPr>
                    </a:p>
                    <a:p>
                      <a:r>
                        <a:rPr lang="en-US" sz="1400" i="1" dirty="0" err="1" smtClean="0">
                          <a:latin typeface="Times New Roman" pitchFamily="18" charset="0"/>
                          <a:cs typeface="Times New Roman" pitchFamily="18" charset="0"/>
                        </a:rPr>
                        <a:t>Prof.Vikas</a:t>
                      </a:r>
                      <a:r>
                        <a:rPr lang="en-US" sz="1400" i="1" dirty="0" smtClean="0">
                          <a:latin typeface="Times New Roman" pitchFamily="18" charset="0"/>
                          <a:cs typeface="Times New Roman" pitchFamily="18" charset="0"/>
                        </a:rPr>
                        <a:t> Kumar Jain</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Associate Professor (ME)</a:t>
                      </a:r>
                    </a:p>
                    <a:p>
                      <a:endParaRPr lang="en-US" sz="1400" i="1" dirty="0" smtClean="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Assistant Professor,  </a:t>
                      </a:r>
                      <a:r>
                        <a:rPr lang="en-US" sz="1400" i="1" dirty="0" err="1" smtClean="0">
                          <a:latin typeface="Times New Roman" pitchFamily="18" charset="0"/>
                          <a:cs typeface="Times New Roman" pitchFamily="18" charset="0"/>
                        </a:rPr>
                        <a:t>Dept.MBA</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Member</a:t>
                      </a:r>
                    </a:p>
                    <a:p>
                      <a:endParaRPr lang="en-US" sz="1400" i="1" dirty="0" smtClean="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Member</a:t>
                      </a:r>
                      <a:endParaRPr lang="en-IN" sz="1400" i="1" dirty="0">
                        <a:latin typeface="Times New Roman" pitchFamily="18" charset="0"/>
                        <a:cs typeface="Times New Roman" pitchFamily="18" charset="0"/>
                      </a:endParaRPr>
                    </a:p>
                  </a:txBody>
                  <a:tcPr/>
                </a:tc>
              </a:tr>
              <a:tr h="334115">
                <a:tc>
                  <a:txBody>
                    <a:bodyPr/>
                    <a:lstStyle/>
                    <a:p>
                      <a:r>
                        <a:rPr lang="en-US" sz="1400" i="1" dirty="0" smtClean="0">
                          <a:latin typeface="Times New Roman" pitchFamily="18" charset="0"/>
                          <a:cs typeface="Times New Roman" pitchFamily="18" charset="0"/>
                        </a:rPr>
                        <a:t>08</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Prof. Mrs.</a:t>
                      </a:r>
                      <a:r>
                        <a:rPr lang="en-US" sz="1400" i="1" baseline="0" dirty="0" smtClean="0">
                          <a:latin typeface="Times New Roman" pitchFamily="18" charset="0"/>
                          <a:cs typeface="Times New Roman" pitchFamily="18" charset="0"/>
                        </a:rPr>
                        <a:t> Pallavi Prasad</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AO and Law</a:t>
                      </a:r>
                      <a:r>
                        <a:rPr lang="en-US" sz="1400" i="1" baseline="0" dirty="0" smtClean="0">
                          <a:latin typeface="Times New Roman" pitchFamily="18" charset="0"/>
                          <a:cs typeface="Times New Roman" pitchFamily="18" charset="0"/>
                        </a:rPr>
                        <a:t> officer</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Member</a:t>
                      </a:r>
                      <a:endParaRPr lang="en-IN" sz="1400" i="1" dirty="0">
                        <a:latin typeface="Times New Roman" pitchFamily="18" charset="0"/>
                        <a:cs typeface="Times New Roman" pitchFamily="18" charset="0"/>
                      </a:endParaRPr>
                    </a:p>
                  </a:txBody>
                  <a:tcPr/>
                </a:tc>
              </a:tr>
              <a:tr h="334115">
                <a:tc>
                  <a:txBody>
                    <a:bodyPr/>
                    <a:lstStyle/>
                    <a:p>
                      <a:r>
                        <a:rPr lang="en-US" sz="1400" i="1" dirty="0" smtClean="0">
                          <a:latin typeface="Times New Roman" pitchFamily="18" charset="0"/>
                          <a:cs typeface="Times New Roman" pitchFamily="18" charset="0"/>
                        </a:rPr>
                        <a:t>09</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Prof.Ms. Smita Kishore</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Assistant Professor (CSE)</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Member</a:t>
                      </a:r>
                      <a:endParaRPr lang="en-IN" sz="1400" i="1" dirty="0">
                        <a:latin typeface="Times New Roman" pitchFamily="18" charset="0"/>
                        <a:cs typeface="Times New Roman" pitchFamily="18" charset="0"/>
                      </a:endParaRPr>
                    </a:p>
                  </a:txBody>
                  <a:tcPr/>
                </a:tc>
              </a:tr>
              <a:tr h="334115">
                <a:tc>
                  <a:txBody>
                    <a:bodyPr/>
                    <a:lstStyle/>
                    <a:p>
                      <a:r>
                        <a:rPr lang="en-US" sz="1400" i="1" dirty="0" smtClean="0">
                          <a:latin typeface="Times New Roman" pitchFamily="18" charset="0"/>
                          <a:cs typeface="Times New Roman" pitchFamily="18" charset="0"/>
                        </a:rPr>
                        <a:t>10</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Prof. Bhaskara </a:t>
                      </a:r>
                      <a:r>
                        <a:rPr lang="en-US" sz="1400" i="1" dirty="0" err="1" smtClean="0">
                          <a:latin typeface="Times New Roman" pitchFamily="18" charset="0"/>
                          <a:cs typeface="Times New Roman" pitchFamily="18" charset="0"/>
                        </a:rPr>
                        <a:t>Nand</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HOD, CSE</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Member</a:t>
                      </a:r>
                      <a:endParaRPr lang="en-IN" sz="1400" i="1" dirty="0">
                        <a:latin typeface="Times New Roman" pitchFamily="18" charset="0"/>
                        <a:cs typeface="Times New Roman" pitchFamily="18" charset="0"/>
                      </a:endParaRPr>
                    </a:p>
                  </a:txBody>
                  <a:tcPr/>
                </a:tc>
              </a:tr>
              <a:tr h="334115">
                <a:tc>
                  <a:txBody>
                    <a:bodyPr/>
                    <a:lstStyle/>
                    <a:p>
                      <a:r>
                        <a:rPr lang="en-US" sz="1400" i="1" dirty="0" smtClean="0">
                          <a:latin typeface="Times New Roman" pitchFamily="18" charset="0"/>
                          <a:cs typeface="Times New Roman" pitchFamily="18" charset="0"/>
                        </a:rPr>
                        <a:t>11</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Prof. </a:t>
                      </a:r>
                      <a:r>
                        <a:rPr lang="en-US" sz="1400" i="1" dirty="0" err="1" smtClean="0">
                          <a:latin typeface="Times New Roman" pitchFamily="18" charset="0"/>
                          <a:cs typeface="Times New Roman" pitchFamily="18" charset="0"/>
                        </a:rPr>
                        <a:t>Nishant</a:t>
                      </a:r>
                      <a:r>
                        <a:rPr lang="en-US" sz="1400" i="1" dirty="0" smtClean="0">
                          <a:latin typeface="Times New Roman" pitchFamily="18" charset="0"/>
                          <a:cs typeface="Times New Roman" pitchFamily="18" charset="0"/>
                        </a:rPr>
                        <a:t> Kumar</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Assistant Professor (CSE)</a:t>
                      </a:r>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Member</a:t>
                      </a:r>
                      <a:endParaRPr lang="en-IN" sz="1400" i="1" dirty="0">
                        <a:latin typeface="Times New Roman" pitchFamily="18" charset="0"/>
                        <a:cs typeface="Times New Roman" pitchFamily="18" charset="0"/>
                      </a:endParaRPr>
                    </a:p>
                  </a:txBody>
                  <a:tcPr/>
                </a:tc>
              </a:tr>
              <a:tr h="584702">
                <a:tc>
                  <a:txBody>
                    <a:bodyPr/>
                    <a:lstStyle/>
                    <a:p>
                      <a:r>
                        <a:rPr lang="en-US" sz="1400" i="1" dirty="0" smtClean="0">
                          <a:latin typeface="Times New Roman" pitchFamily="18" charset="0"/>
                          <a:cs typeface="Times New Roman" pitchFamily="18" charset="0"/>
                        </a:rPr>
                        <a:t>12</a:t>
                      </a:r>
                      <a:endParaRPr lang="en-IN" sz="1400" i="1" dirty="0">
                        <a:latin typeface="Times New Roman" pitchFamily="18" charset="0"/>
                        <a:cs typeface="Times New Roman" pitchFamily="18" charset="0"/>
                      </a:endParaRPr>
                    </a:p>
                  </a:txBody>
                  <a:tcPr/>
                </a:tc>
                <a:tc>
                  <a:txBody>
                    <a:bodyPr/>
                    <a:lstStyle/>
                    <a:p>
                      <a:r>
                        <a:rPr lang="en-US" sz="1400" i="1" dirty="0" err="1" smtClean="0">
                          <a:latin typeface="Times New Roman" pitchFamily="18" charset="0"/>
                          <a:cs typeface="Times New Roman" pitchFamily="18" charset="0"/>
                        </a:rPr>
                        <a:t>Prof.Sweta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Kumari</a:t>
                      </a:r>
                      <a:endParaRPr lang="en-IN" sz="1400" i="1" dirty="0">
                        <a:latin typeface="Times New Roman" pitchFamily="18" charset="0"/>
                        <a:cs typeface="Times New Roman" pitchFamily="18" charset="0"/>
                      </a:endParaRPr>
                    </a:p>
                  </a:txBody>
                  <a:tcPr/>
                </a:tc>
                <a:tc>
                  <a:txBody>
                    <a:bodyPr/>
                    <a:lstStyle/>
                    <a:p>
                      <a:r>
                        <a:rPr lang="en-IN" sz="1400" i="1" dirty="0" smtClean="0">
                          <a:latin typeface="Times New Roman" pitchFamily="18" charset="0"/>
                          <a:cs typeface="Times New Roman" pitchFamily="18" charset="0"/>
                        </a:rPr>
                        <a:t>Assistant Professor  (Communication Skill)</a:t>
                      </a:r>
                    </a:p>
                    <a:p>
                      <a:endParaRPr lang="en-IN" sz="1400" i="1" dirty="0">
                        <a:latin typeface="Times New Roman" pitchFamily="18" charset="0"/>
                        <a:cs typeface="Times New Roman" pitchFamily="18" charset="0"/>
                      </a:endParaRPr>
                    </a:p>
                  </a:txBody>
                  <a:tcPr/>
                </a:tc>
                <a:tc>
                  <a:txBody>
                    <a:bodyPr/>
                    <a:lstStyle/>
                    <a:p>
                      <a:r>
                        <a:rPr lang="en-US" sz="1400" i="1" dirty="0" smtClean="0">
                          <a:latin typeface="Times New Roman" pitchFamily="18" charset="0"/>
                          <a:cs typeface="Times New Roman" pitchFamily="18" charset="0"/>
                        </a:rPr>
                        <a:t>Member</a:t>
                      </a:r>
                      <a:endParaRPr lang="en-IN" sz="1400" i="1"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467591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736"/>
            <a:ext cx="10363200" cy="623087"/>
          </a:xfrm>
        </p:spPr>
        <p:txBody>
          <a:bodyPr/>
          <a:lstStyle/>
          <a:p>
            <a:r>
              <a:rPr lang="en-US" dirty="0" smtClean="0"/>
              <a:t>Contact</a:t>
            </a:r>
            <a:endParaRPr lang="en-IN" dirty="0"/>
          </a:p>
        </p:txBody>
      </p:sp>
      <p:sp>
        <p:nvSpPr>
          <p:cNvPr id="3" name="Content Placeholder 2"/>
          <p:cNvSpPr>
            <a:spLocks noGrp="1"/>
          </p:cNvSpPr>
          <p:nvPr>
            <p:ph idx="1"/>
          </p:nvPr>
        </p:nvSpPr>
        <p:spPr>
          <a:xfrm>
            <a:off x="299405" y="639271"/>
            <a:ext cx="11555427" cy="5456729"/>
          </a:xfrm>
        </p:spPr>
        <p:txBody>
          <a:bodyPr/>
          <a:lstStyle/>
          <a:p>
            <a:pPr>
              <a:buFont typeface="Wingdings" pitchFamily="2" charset="2"/>
              <a:buChar char="v"/>
            </a:pPr>
            <a:r>
              <a:rPr lang="en-US" sz="2400" i="1" dirty="0" smtClean="0">
                <a:latin typeface="Times New Roman" pitchFamily="18" charset="0"/>
                <a:cs typeface="Times New Roman" pitchFamily="18" charset="0"/>
              </a:rPr>
              <a:t>For detailed Information Contact Please :</a:t>
            </a:r>
          </a:p>
          <a:p>
            <a:pPr>
              <a:buFont typeface="Arial" pitchFamily="34" charset="0"/>
              <a:buChar char="•"/>
            </a:pPr>
            <a:r>
              <a:rPr lang="en-US" sz="2400" i="1" dirty="0" smtClean="0">
                <a:latin typeface="Times New Roman" pitchFamily="18" charset="0"/>
                <a:cs typeface="Times New Roman" pitchFamily="18" charset="0"/>
              </a:rPr>
              <a:t>Prof.(Dr.) Priyadarshi Jaruhar</a:t>
            </a:r>
          </a:p>
          <a:p>
            <a:pPr marL="0" indent="0">
              <a:buNone/>
            </a:pP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  Director, GGSESTC, Kandra , Chas, Bokaro Steel City</a:t>
            </a:r>
          </a:p>
          <a:p>
            <a:pPr marL="0" indent="0">
              <a:buNone/>
            </a:pP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Mobile No:9822732264</a:t>
            </a:r>
          </a:p>
          <a:p>
            <a:pPr marL="0" indent="0">
              <a:buNone/>
            </a:pPr>
            <a:r>
              <a:rPr lang="en-US" sz="2400" i="1" dirty="0" smtClean="0">
                <a:latin typeface="Times New Roman" pitchFamily="18" charset="0"/>
                <a:cs typeface="Times New Roman" pitchFamily="18" charset="0"/>
              </a:rPr>
              <a:t>E-mail:  principal@ggestc.ac.in  </a:t>
            </a:r>
            <a:endParaRPr lang="en-IN" sz="2400" i="1" dirty="0">
              <a:latin typeface="Times New Roman" pitchFamily="18" charset="0"/>
              <a:cs typeface="Times New Roman" pitchFamily="18" charset="0"/>
            </a:endParaRPr>
          </a:p>
          <a:p>
            <a:r>
              <a:rPr lang="en-IN" sz="2400" i="1" dirty="0">
                <a:latin typeface="Times New Roman" pitchFamily="18" charset="0"/>
                <a:cs typeface="Times New Roman" pitchFamily="18" charset="0"/>
              </a:rPr>
              <a:t>Prof</a:t>
            </a:r>
            <a:r>
              <a:rPr lang="en-IN" sz="2400" i="1" dirty="0" smtClean="0">
                <a:latin typeface="Times New Roman" pitchFamily="18" charset="0"/>
                <a:cs typeface="Times New Roman" pitchFamily="18" charset="0"/>
              </a:rPr>
              <a:t>.(Dr.) Ramesh Chandra Rath</a:t>
            </a:r>
            <a:endParaRPr lang="en-IN" sz="2400" i="1" dirty="0">
              <a:latin typeface="Times New Roman" pitchFamily="18" charset="0"/>
              <a:cs typeface="Times New Roman" pitchFamily="18" charset="0"/>
            </a:endParaRPr>
          </a:p>
          <a:p>
            <a:pPr marL="0" indent="0">
              <a:buNone/>
            </a:pPr>
            <a:r>
              <a:rPr lang="en-IN" sz="2400" i="1" dirty="0" smtClean="0">
                <a:latin typeface="Times New Roman" pitchFamily="18" charset="0"/>
                <a:cs typeface="Times New Roman" pitchFamily="18" charset="0"/>
              </a:rPr>
              <a:t>  Course Co-Ordinator and HOD, </a:t>
            </a:r>
            <a:r>
              <a:rPr lang="en-IN" sz="2400" i="1" dirty="0">
                <a:latin typeface="Times New Roman" pitchFamily="18" charset="0"/>
                <a:cs typeface="Times New Roman" pitchFamily="18" charset="0"/>
              </a:rPr>
              <a:t>ECP (Add on Course)</a:t>
            </a:r>
          </a:p>
          <a:p>
            <a:pPr marL="0" indent="0">
              <a:buNone/>
            </a:pPr>
            <a:r>
              <a:rPr lang="en-IN" sz="2400" i="1" dirty="0" smtClean="0">
                <a:latin typeface="Times New Roman" pitchFamily="18" charset="0"/>
                <a:cs typeface="Times New Roman" pitchFamily="18" charset="0"/>
              </a:rPr>
              <a:t>  Department </a:t>
            </a:r>
            <a:r>
              <a:rPr lang="en-IN" sz="2400" i="1" dirty="0">
                <a:latin typeface="Times New Roman" pitchFamily="18" charset="0"/>
                <a:cs typeface="Times New Roman" pitchFamily="18" charset="0"/>
              </a:rPr>
              <a:t>of MBA, GGSESTC, Kandra, Chas, Bokaro </a:t>
            </a:r>
            <a:r>
              <a:rPr lang="en-IN" sz="2400" i="1" dirty="0" smtClean="0">
                <a:latin typeface="Times New Roman" pitchFamily="18" charset="0"/>
                <a:cs typeface="Times New Roman" pitchFamily="18" charset="0"/>
              </a:rPr>
              <a:t>      Steel City  (</a:t>
            </a:r>
            <a:r>
              <a:rPr lang="en-IN" sz="2400" i="1" dirty="0">
                <a:latin typeface="Times New Roman" pitchFamily="18" charset="0"/>
                <a:cs typeface="Times New Roman" pitchFamily="18" charset="0"/>
              </a:rPr>
              <a:t>JH</a:t>
            </a:r>
            <a:r>
              <a:rPr lang="en-IN" sz="2400" i="1"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  Mobile No:7008105343</a:t>
            </a:r>
          </a:p>
          <a:p>
            <a:pPr>
              <a:lnSpc>
                <a:spcPct val="115000"/>
              </a:lnSpc>
              <a:spcAft>
                <a:spcPts val="1000"/>
              </a:spcAft>
            </a:pPr>
            <a:r>
              <a:rPr lang="en-US" sz="2400" i="1" dirty="0" smtClean="0">
                <a:latin typeface="Times New Roman" pitchFamily="18" charset="0"/>
                <a:cs typeface="Times New Roman" pitchFamily="18" charset="0"/>
              </a:rPr>
              <a:t>Registration link </a:t>
            </a:r>
            <a:r>
              <a:rPr lang="en-US" sz="2400" dirty="0">
                <a:latin typeface="Times New Roman" pitchFamily="18" charset="0"/>
                <a:ea typeface="Calibri"/>
                <a:cs typeface="Times New Roman" pitchFamily="18" charset="0"/>
              </a:rPr>
              <a:t>https://forms.gle/rSCMCyrxmBQJWcrH8</a:t>
            </a:r>
            <a:endParaRPr lang="en-IN" sz="2400" dirty="0">
              <a:latin typeface="Times New Roman" pitchFamily="18" charset="0"/>
              <a:ea typeface="Calibri"/>
              <a:cs typeface="Times New Roman" pitchFamily="18" charset="0"/>
            </a:endParaRPr>
          </a:p>
          <a:p>
            <a:pPr marL="0" indent="0">
              <a:buNone/>
            </a:pPr>
            <a:endParaRPr lang="en-US" sz="2400" i="1"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 Conditions Apply</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772149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3547" y="1101778"/>
            <a:ext cx="10382082" cy="4503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488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1314"/>
            <a:ext cx="10363200" cy="995320"/>
          </a:xfrm>
        </p:spPr>
        <p:txBody>
          <a:bodyPr/>
          <a:lstStyle/>
          <a:p>
            <a:r>
              <a:rPr lang="en-US" dirty="0" smtClean="0"/>
              <a:t>Introduction  to Value added Courses </a:t>
            </a:r>
            <a:endParaRPr lang="en-IN" dirty="0"/>
          </a:p>
        </p:txBody>
      </p:sp>
      <p:sp>
        <p:nvSpPr>
          <p:cNvPr id="3" name="Content Placeholder 2"/>
          <p:cNvSpPr>
            <a:spLocks noGrp="1"/>
          </p:cNvSpPr>
          <p:nvPr>
            <p:ph idx="1"/>
          </p:nvPr>
        </p:nvSpPr>
        <p:spPr>
          <a:xfrm>
            <a:off x="631178" y="1472750"/>
            <a:ext cx="10552015" cy="4623250"/>
          </a:xfrm>
        </p:spPr>
        <p:txBody>
          <a:bodyPr/>
          <a:lstStyle/>
          <a:p>
            <a:pPr algn="just">
              <a:buFont typeface="Wingdings" pitchFamily="2" charset="2"/>
              <a:buChar char="v"/>
            </a:pPr>
            <a:r>
              <a:rPr lang="en-US" i="1" dirty="0"/>
              <a:t>  </a:t>
            </a:r>
            <a:r>
              <a:rPr lang="en-US" sz="2800" i="1" dirty="0" smtClean="0">
                <a:latin typeface="Times New Roman" pitchFamily="18" charset="0"/>
                <a:cs typeface="Times New Roman" pitchFamily="18" charset="0"/>
              </a:rPr>
              <a:t>GGSESTC</a:t>
            </a:r>
            <a:r>
              <a:rPr lang="en-US" sz="2800" i="1" dirty="0">
                <a:latin typeface="Times New Roman" pitchFamily="18" charset="0"/>
                <a:cs typeface="Times New Roman" pitchFamily="18" charset="0"/>
              </a:rPr>
              <a:t>, Bokaro offers the following </a:t>
            </a:r>
            <a:r>
              <a:rPr lang="en-US" sz="2800" i="1" dirty="0" smtClean="0">
                <a:latin typeface="Times New Roman" pitchFamily="18" charset="0"/>
                <a:cs typeface="Times New Roman" pitchFamily="18" charset="0"/>
              </a:rPr>
              <a:t>value added Executive </a:t>
            </a:r>
            <a:r>
              <a:rPr lang="en-US" sz="2800" i="1" dirty="0">
                <a:latin typeface="Times New Roman" pitchFamily="18" charset="0"/>
                <a:cs typeface="Times New Roman" pitchFamily="18" charset="0"/>
              </a:rPr>
              <a:t>Certificate </a:t>
            </a:r>
            <a:r>
              <a:rPr lang="en-US" sz="2800" i="1" dirty="0" smtClean="0">
                <a:latin typeface="Times New Roman" pitchFamily="18" charset="0"/>
                <a:cs typeface="Times New Roman" pitchFamily="18" charset="0"/>
              </a:rPr>
              <a:t>Programmes (Add on Course) </a:t>
            </a:r>
            <a:r>
              <a:rPr lang="en-US" sz="2800" i="1" dirty="0">
                <a:latin typeface="Times New Roman" pitchFamily="18" charset="0"/>
                <a:cs typeface="Times New Roman" pitchFamily="18" charset="0"/>
              </a:rPr>
              <a:t>besides the dual core specialization of Master of Business Administration (MBA) such as Human Resource Management (HRM), Finance and Marketing. The Executive Certificate Programmes (ECP) are designed specifically (For three Months course Add on </a:t>
            </a:r>
            <a:r>
              <a:rPr lang="en-US" sz="2800" i="1" dirty="0" smtClean="0">
                <a:latin typeface="Times New Roman" pitchFamily="18" charset="0"/>
                <a:cs typeface="Times New Roman" pitchFamily="18" charset="0"/>
              </a:rPr>
              <a:t>Course/Intelligent Self-Paced Education (ISPED) mode </a:t>
            </a:r>
            <a:r>
              <a:rPr lang="en-US" sz="2800" i="1" dirty="0">
                <a:latin typeface="Times New Roman" pitchFamily="18" charset="0"/>
                <a:cs typeface="Times New Roman" pitchFamily="18" charset="0"/>
              </a:rPr>
              <a:t>to meet the requirements of the </a:t>
            </a:r>
            <a:r>
              <a:rPr lang="en-US" sz="2800" i="1" dirty="0" smtClean="0">
                <a:latin typeface="Times New Roman" pitchFamily="18" charset="0"/>
                <a:cs typeface="Times New Roman" pitchFamily="18" charset="0"/>
              </a:rPr>
              <a:t>Corporate  </a:t>
            </a:r>
            <a:r>
              <a:rPr lang="en-US" sz="2800" i="1" dirty="0">
                <a:latin typeface="Times New Roman" pitchFamily="18" charset="0"/>
                <a:cs typeface="Times New Roman" pitchFamily="18" charset="0"/>
              </a:rPr>
              <a:t>Sector </a:t>
            </a:r>
            <a:r>
              <a:rPr lang="en-US" sz="2800" i="1" dirty="0" smtClean="0">
                <a:latin typeface="Times New Roman" pitchFamily="18" charset="0"/>
                <a:cs typeface="Times New Roman" pitchFamily="18" charset="0"/>
              </a:rPr>
              <a:t>, in  the national and International Market and Corporate world.</a:t>
            </a:r>
            <a:endParaRPr lang="en-US" i="1" dirty="0" smtClean="0">
              <a:solidFill>
                <a:srgbClr val="FF0000"/>
              </a:solidFill>
            </a:endParaRPr>
          </a:p>
        </p:txBody>
      </p:sp>
    </p:spTree>
    <p:extLst>
      <p:ext uri="{BB962C8B-B14F-4D97-AF65-F5344CB8AC3E}">
        <p14:creationId xmlns:p14="http://schemas.microsoft.com/office/powerpoint/2010/main" val="1360993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1314"/>
            <a:ext cx="10363200" cy="647362"/>
          </a:xfrm>
        </p:spPr>
        <p:txBody>
          <a:bodyPr/>
          <a:lstStyle/>
          <a:p>
            <a:r>
              <a:rPr lang="en-US" dirty="0" smtClean="0"/>
              <a:t>Experimental Learning </a:t>
            </a:r>
            <a:endParaRPr lang="en-IN" dirty="0"/>
          </a:p>
        </p:txBody>
      </p:sp>
      <p:sp>
        <p:nvSpPr>
          <p:cNvPr id="3" name="Content Placeholder 2"/>
          <p:cNvSpPr>
            <a:spLocks noGrp="1"/>
          </p:cNvSpPr>
          <p:nvPr>
            <p:ph idx="1"/>
          </p:nvPr>
        </p:nvSpPr>
        <p:spPr>
          <a:xfrm>
            <a:off x="631178" y="1043873"/>
            <a:ext cx="10552015" cy="5052127"/>
          </a:xfrm>
        </p:spPr>
        <p:txBody>
          <a:bodyPr/>
          <a:lstStyle/>
          <a:p>
            <a:pPr lvl="0" algn="just">
              <a:buFont typeface="Arial" pitchFamily="34" charset="0"/>
              <a:buChar char="•"/>
            </a:pPr>
            <a:r>
              <a:rPr lang="en-IN" sz="2400" b="1" i="1" dirty="0" smtClean="0">
                <a:latin typeface="Times New Roman" pitchFamily="18" charset="0"/>
                <a:cs typeface="Times New Roman" pitchFamily="18" charset="0"/>
              </a:rPr>
              <a:t>It </a:t>
            </a:r>
            <a:r>
              <a:rPr lang="en-IN" sz="2400" b="1" i="1" dirty="0">
                <a:latin typeface="Times New Roman" pitchFamily="18" charset="0"/>
                <a:cs typeface="Times New Roman" pitchFamily="18" charset="0"/>
              </a:rPr>
              <a:t>enhanced hands on approach to learning that moves away from just the teachers at the front of the row imparting and Trans parting their knowledge to the students which makes learning an experience that moves beyond the class room and strives to bring a move involved way of learning. GGSESTC’s college of management also provides the value based learning experience (Add on course) to our young professional in the following segmentations such as:</a:t>
            </a:r>
            <a:r>
              <a:rPr lang="en-IN" sz="2400" dirty="0">
                <a:latin typeface="Times New Roman" pitchFamily="18" charset="0"/>
                <a:cs typeface="Times New Roman" pitchFamily="18" charset="0"/>
              </a:rPr>
              <a:t> </a:t>
            </a:r>
            <a:r>
              <a:rPr lang="en-IN" sz="2400" b="1" i="1" dirty="0">
                <a:latin typeface="Times New Roman" pitchFamily="18" charset="0"/>
                <a:cs typeface="Times New Roman" pitchFamily="18" charset="0"/>
              </a:rPr>
              <a:t>Student Manager Relationship Management (SMRM)</a:t>
            </a:r>
            <a:endParaRPr lang="en-IN" sz="2400" dirty="0">
              <a:latin typeface="Times New Roman" pitchFamily="18" charset="0"/>
              <a:cs typeface="Times New Roman" pitchFamily="18" charset="0"/>
            </a:endParaRPr>
          </a:p>
          <a:p>
            <a:pPr lvl="0" algn="just"/>
            <a:r>
              <a:rPr lang="en-IN" sz="2400" b="1" i="1" dirty="0">
                <a:latin typeface="Times New Roman" pitchFamily="18" charset="0"/>
                <a:cs typeface="Times New Roman" pitchFamily="18" charset="0"/>
              </a:rPr>
              <a:t>Customer Relationship Management (CRM)</a:t>
            </a:r>
            <a:endParaRPr lang="en-IN" sz="2400" dirty="0">
              <a:latin typeface="Times New Roman" pitchFamily="18" charset="0"/>
              <a:cs typeface="Times New Roman" pitchFamily="18" charset="0"/>
            </a:endParaRPr>
          </a:p>
          <a:p>
            <a:pPr lvl="0" algn="just"/>
            <a:r>
              <a:rPr lang="en-IN" sz="2400" b="1" i="1" dirty="0">
                <a:latin typeface="Times New Roman" pitchFamily="18" charset="0"/>
                <a:cs typeface="Times New Roman" pitchFamily="18" charset="0"/>
              </a:rPr>
              <a:t>Book Review Report (BRR)</a:t>
            </a:r>
            <a:endParaRPr lang="en-IN" sz="2400" dirty="0">
              <a:latin typeface="Times New Roman" pitchFamily="18" charset="0"/>
              <a:cs typeface="Times New Roman" pitchFamily="18" charset="0"/>
            </a:endParaRPr>
          </a:p>
          <a:p>
            <a:pPr lvl="0" algn="just"/>
            <a:r>
              <a:rPr lang="en-IN" sz="2400" b="1" i="1" dirty="0">
                <a:latin typeface="Times New Roman" pitchFamily="18" charset="0"/>
                <a:cs typeface="Times New Roman" pitchFamily="18" charset="0"/>
              </a:rPr>
              <a:t>Market Research and Market Survey (MRMS)</a:t>
            </a:r>
            <a:endParaRPr lang="en-IN" sz="2400" dirty="0">
              <a:latin typeface="Times New Roman" pitchFamily="18" charset="0"/>
              <a:cs typeface="Times New Roman" pitchFamily="18" charset="0"/>
            </a:endParaRPr>
          </a:p>
          <a:p>
            <a:pPr lvl="0" algn="just"/>
            <a:r>
              <a:rPr lang="en-IN" sz="2400" b="1" i="1" dirty="0">
                <a:latin typeface="Times New Roman" pitchFamily="18" charset="0"/>
                <a:cs typeface="Times New Roman" pitchFamily="18" charset="0"/>
              </a:rPr>
              <a:t>First-hand knowledge of HR Practices</a:t>
            </a:r>
            <a:endParaRPr lang="en-IN" sz="2400" dirty="0">
              <a:latin typeface="Times New Roman" pitchFamily="18" charset="0"/>
              <a:cs typeface="Times New Roman" pitchFamily="18" charset="0"/>
            </a:endParaRPr>
          </a:p>
          <a:p>
            <a:pPr marL="0" indent="0">
              <a:buNone/>
            </a:pPr>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7502" y="3811349"/>
            <a:ext cx="3536218" cy="267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49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1314"/>
            <a:ext cx="10363200" cy="647362"/>
          </a:xfrm>
        </p:spPr>
        <p:txBody>
          <a:bodyPr/>
          <a:lstStyle/>
          <a:p>
            <a:r>
              <a:rPr lang="en-US" dirty="0" smtClean="0"/>
              <a:t>Learning Out Comes </a:t>
            </a:r>
            <a:endParaRPr lang="en-IN" dirty="0"/>
          </a:p>
        </p:txBody>
      </p:sp>
      <p:sp>
        <p:nvSpPr>
          <p:cNvPr id="7" name="Rectangle 6"/>
          <p:cNvSpPr/>
          <p:nvPr/>
        </p:nvSpPr>
        <p:spPr>
          <a:xfrm>
            <a:off x="5041340" y="1974457"/>
            <a:ext cx="2613726" cy="174787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b="1" i="0" u="none" strike="noStrike" kern="0" cap="none" spc="0" normalizeH="0" baseline="0" noProof="0" dirty="0">
                <a:ln>
                  <a:noFill/>
                </a:ln>
                <a:solidFill>
                  <a:srgbClr val="7030A0"/>
                </a:solidFill>
                <a:effectLst/>
                <a:uLnTx/>
                <a:uFillTx/>
                <a:latin typeface="Times New Roman"/>
                <a:ea typeface="Calibri"/>
                <a:cs typeface="Arial"/>
              </a:rPr>
              <a:t>DEVELOPED HIGHLY</a:t>
            </a:r>
            <a:endParaRPr kumimoji="0" lang="en-IN" b="1" i="0" u="none" strike="noStrike" kern="0" cap="none" spc="0" normalizeH="0" baseline="0" noProof="0" dirty="0">
              <a:ln>
                <a:noFill/>
              </a:ln>
              <a:solidFill>
                <a:sysClr val="windowText" lastClr="000000"/>
              </a:solidFill>
              <a:effectLst/>
              <a:uLnTx/>
              <a:uFillTx/>
              <a:latin typeface="Calibri"/>
              <a:ea typeface="Calibri"/>
              <a:cs typeface="Arial"/>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b="1" i="0" u="none" strike="noStrike" kern="0" cap="none" spc="0" normalizeH="0" baseline="0" noProof="0" dirty="0">
                <a:ln>
                  <a:noFill/>
                </a:ln>
                <a:solidFill>
                  <a:srgbClr val="7030A0"/>
                </a:solidFill>
                <a:effectLst/>
                <a:uLnTx/>
                <a:uFillTx/>
                <a:latin typeface="Times New Roman"/>
                <a:ea typeface="Calibri"/>
                <a:cs typeface="Arial"/>
              </a:rPr>
              <a:t>EMPLOYBILITY SKILLS</a:t>
            </a:r>
            <a:endParaRPr kumimoji="0" lang="en-IN" b="1" i="0" u="none" strike="noStrike" kern="0" cap="none" spc="0" normalizeH="0" baseline="0" noProof="0" dirty="0">
              <a:ln>
                <a:noFill/>
              </a:ln>
              <a:solidFill>
                <a:sysClr val="windowText" lastClr="000000"/>
              </a:solidFill>
              <a:effectLst/>
              <a:uLnTx/>
              <a:uFillTx/>
              <a:latin typeface="Calibri"/>
              <a:ea typeface="Calibri"/>
              <a:cs typeface="Arial"/>
            </a:endParaRPr>
          </a:p>
        </p:txBody>
      </p:sp>
      <p:sp>
        <p:nvSpPr>
          <p:cNvPr id="8" name="Rectangle 7"/>
          <p:cNvSpPr/>
          <p:nvPr/>
        </p:nvSpPr>
        <p:spPr>
          <a:xfrm>
            <a:off x="8860779" y="898217"/>
            <a:ext cx="2273862" cy="180452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600" b="1" dirty="0">
                <a:solidFill>
                  <a:srgbClr val="002060"/>
                </a:solidFill>
                <a:effectLst/>
                <a:latin typeface="Times New Roman"/>
                <a:ea typeface="Calibri"/>
                <a:cs typeface="Arial"/>
              </a:rPr>
              <a:t>DRAG MANAGERIAL POSITION</a:t>
            </a:r>
            <a:endParaRPr lang="en-IN" sz="1600" dirty="0">
              <a:effectLst/>
              <a:ea typeface="Calibri"/>
              <a:cs typeface="Arial"/>
            </a:endParaRPr>
          </a:p>
        </p:txBody>
      </p:sp>
      <p:sp>
        <p:nvSpPr>
          <p:cNvPr id="9" name="Rectangle 8"/>
          <p:cNvSpPr/>
          <p:nvPr/>
        </p:nvSpPr>
        <p:spPr>
          <a:xfrm>
            <a:off x="8860779" y="3600955"/>
            <a:ext cx="2427610" cy="160222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Times New Roman"/>
                <a:ea typeface="Calibri"/>
                <a:cs typeface="Arial"/>
              </a:rPr>
              <a:t>ENHANCING LEADERSHIP QUALITY</a:t>
            </a:r>
            <a:endParaRPr kumimoji="0" lang="en-IN" sz="1600" b="0" i="0" u="none" strike="noStrike" kern="0" cap="none" spc="0" normalizeH="0" baseline="0" noProof="0" dirty="0">
              <a:ln>
                <a:noFill/>
              </a:ln>
              <a:solidFill>
                <a:sysClr val="window" lastClr="FFFFFF"/>
              </a:solidFill>
              <a:effectLst/>
              <a:uLnTx/>
              <a:uFillTx/>
              <a:latin typeface="Calibri"/>
              <a:ea typeface="Calibri"/>
              <a:cs typeface="Arial"/>
            </a:endParaRPr>
          </a:p>
        </p:txBody>
      </p:sp>
      <p:sp>
        <p:nvSpPr>
          <p:cNvPr id="10" name="Rectangle 9"/>
          <p:cNvSpPr/>
          <p:nvPr/>
        </p:nvSpPr>
        <p:spPr>
          <a:xfrm>
            <a:off x="1066425" y="1035781"/>
            <a:ext cx="2736832" cy="152130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Times New Roman"/>
                <a:ea typeface="Calibri"/>
                <a:cs typeface="Arial"/>
              </a:rPr>
              <a:t>MEETING CORPORATE NEEDS</a:t>
            </a:r>
            <a:endParaRPr kumimoji="0" lang="en-IN" sz="1600" b="0" i="0" u="none" strike="noStrike" kern="0" cap="none" spc="0" normalizeH="0" baseline="0" noProof="0" dirty="0">
              <a:ln>
                <a:noFill/>
              </a:ln>
              <a:solidFill>
                <a:sysClr val="window" lastClr="FFFFFF"/>
              </a:solidFill>
              <a:effectLst/>
              <a:uLnTx/>
              <a:uFillTx/>
              <a:latin typeface="Calibri"/>
              <a:ea typeface="Calibri"/>
              <a:cs typeface="Arial"/>
            </a:endParaRPr>
          </a:p>
        </p:txBody>
      </p:sp>
      <p:sp>
        <p:nvSpPr>
          <p:cNvPr id="11" name="Rectangle 10"/>
          <p:cNvSpPr/>
          <p:nvPr/>
        </p:nvSpPr>
        <p:spPr>
          <a:xfrm>
            <a:off x="1066425" y="3420003"/>
            <a:ext cx="2809659" cy="166179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Times New Roman"/>
                <a:ea typeface="Calibri"/>
                <a:cs typeface="Arial"/>
              </a:rPr>
              <a:t>ENTREPRENEURIAL SKILLS</a:t>
            </a:r>
            <a:endParaRPr kumimoji="0" lang="en-IN" sz="1600" b="0" i="0" u="none" strike="noStrike" kern="0" cap="none" spc="0" normalizeH="0" baseline="0" noProof="0" dirty="0">
              <a:ln>
                <a:noFill/>
              </a:ln>
              <a:solidFill>
                <a:sysClr val="window" lastClr="FFFFFF"/>
              </a:solidFill>
              <a:effectLst/>
              <a:uLnTx/>
              <a:uFillTx/>
              <a:latin typeface="Calibri"/>
              <a:ea typeface="Calibri"/>
              <a:cs typeface="Arial"/>
            </a:endParaRPr>
          </a:p>
        </p:txBody>
      </p:sp>
      <p:cxnSp>
        <p:nvCxnSpPr>
          <p:cNvPr id="12" name="Straight Arrow Connector 11"/>
          <p:cNvCxnSpPr/>
          <p:nvPr/>
        </p:nvCxnSpPr>
        <p:spPr bwMode="auto">
          <a:xfrm>
            <a:off x="3876084" y="1723604"/>
            <a:ext cx="1092426" cy="41269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H="1">
            <a:off x="7792630" y="1383738"/>
            <a:ext cx="1068149" cy="8577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flipV="1">
            <a:off x="3932729" y="3123526"/>
            <a:ext cx="1035781" cy="10276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flipH="1" flipV="1">
            <a:off x="7792630" y="3420003"/>
            <a:ext cx="1068149" cy="5855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70598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4141"/>
            <a:ext cx="10363200" cy="695915"/>
          </a:xfrm>
        </p:spPr>
        <p:txBody>
          <a:bodyPr/>
          <a:lstStyle/>
          <a:p>
            <a:r>
              <a:rPr lang="en-US" dirty="0" smtClean="0"/>
              <a:t>Salient Feature of Add on Courses </a:t>
            </a:r>
            <a:endParaRPr lang="en-IN" dirty="0"/>
          </a:p>
        </p:txBody>
      </p:sp>
      <p:sp>
        <p:nvSpPr>
          <p:cNvPr id="3" name="Content Placeholder 2"/>
          <p:cNvSpPr>
            <a:spLocks noGrp="1"/>
          </p:cNvSpPr>
          <p:nvPr>
            <p:ph idx="1"/>
          </p:nvPr>
        </p:nvSpPr>
        <p:spPr>
          <a:xfrm>
            <a:off x="631178" y="1173345"/>
            <a:ext cx="10552015" cy="4922655"/>
          </a:xfrm>
        </p:spPr>
        <p:txBody>
          <a:bodyPr/>
          <a:lstStyle/>
          <a:p>
            <a:pPr algn="just">
              <a:buFont typeface="Wingdings" pitchFamily="2" charset="2"/>
              <a:buChar char="v"/>
            </a:pPr>
            <a:r>
              <a:rPr lang="en-US" i="1" dirty="0"/>
              <a:t>  </a:t>
            </a:r>
            <a:r>
              <a:rPr lang="en-US" sz="2400" i="1" dirty="0" smtClean="0">
                <a:latin typeface="Times New Roman" pitchFamily="18" charset="0"/>
                <a:cs typeface="Times New Roman" pitchFamily="18" charset="0"/>
              </a:rPr>
              <a:t>It </a:t>
            </a:r>
            <a:r>
              <a:rPr lang="en-US" sz="2400" i="1" dirty="0">
                <a:latin typeface="Times New Roman" pitchFamily="18" charset="0"/>
                <a:cs typeface="Times New Roman" pitchFamily="18" charset="0"/>
              </a:rPr>
              <a:t>is an add on Course (Value based) besides the dual specialization of MBA Course offered by Department of MBA, GGSESTC, Chas</a:t>
            </a:r>
          </a:p>
          <a:p>
            <a:pPr algn="just">
              <a:buFont typeface="Wingdings" pitchFamily="2" charset="2"/>
              <a:buChar char="v"/>
            </a:pPr>
            <a:r>
              <a:rPr lang="en-US" sz="2400" i="1" dirty="0" smtClean="0">
                <a:latin typeface="Times New Roman" pitchFamily="18" charset="0"/>
                <a:cs typeface="Times New Roman" pitchFamily="18" charset="0"/>
              </a:rPr>
              <a:t>It </a:t>
            </a:r>
            <a:r>
              <a:rPr lang="en-US" sz="2400" i="1" dirty="0">
                <a:latin typeface="Times New Roman" pitchFamily="18" charset="0"/>
                <a:cs typeface="Times New Roman" pitchFamily="18" charset="0"/>
              </a:rPr>
              <a:t>is specially designed to meet the requirement of Industries/Corporates/Govt. agencies who needs professional knowledge and experimental learning </a:t>
            </a:r>
            <a:r>
              <a:rPr lang="en-US" sz="2400" i="1" dirty="0" smtClean="0">
                <a:latin typeface="Times New Roman" pitchFamily="18" charset="0"/>
                <a:cs typeface="Times New Roman" pitchFamily="18" charset="0"/>
              </a:rPr>
              <a:t>experiences.</a:t>
            </a:r>
            <a:endParaRPr lang="en-US" sz="2400" i="1" dirty="0">
              <a:latin typeface="Times New Roman" pitchFamily="18" charset="0"/>
              <a:cs typeface="Times New Roman" pitchFamily="18" charset="0"/>
            </a:endParaRPr>
          </a:p>
          <a:p>
            <a:pPr algn="just">
              <a:buFont typeface="Wingdings" pitchFamily="2" charset="2"/>
              <a:buChar char="v"/>
            </a:pPr>
            <a:r>
              <a:rPr lang="en-US" sz="2400" i="1" dirty="0" smtClean="0">
                <a:latin typeface="Times New Roman" pitchFamily="18" charset="0"/>
                <a:cs typeface="Times New Roman" pitchFamily="18" charset="0"/>
              </a:rPr>
              <a:t>Each </a:t>
            </a:r>
            <a:r>
              <a:rPr lang="en-US" sz="2400" i="1" dirty="0">
                <a:latin typeface="Times New Roman" pitchFamily="18" charset="0"/>
                <a:cs typeface="Times New Roman" pitchFamily="18" charset="0"/>
              </a:rPr>
              <a:t>subject having 30 hours crash course and weekly three days on line class only.</a:t>
            </a:r>
          </a:p>
          <a:p>
            <a:pPr algn="just">
              <a:buFont typeface="Wingdings" pitchFamily="2" charset="2"/>
              <a:buChar char="v"/>
            </a:pPr>
            <a:r>
              <a:rPr lang="en-US" sz="2400" i="1" dirty="0" smtClean="0">
                <a:latin typeface="Times New Roman" pitchFamily="18" charset="0"/>
                <a:cs typeface="Times New Roman" pitchFamily="18" charset="0"/>
              </a:rPr>
              <a:t>Ample </a:t>
            </a:r>
            <a:r>
              <a:rPr lang="en-US" sz="2400" i="1" dirty="0">
                <a:latin typeface="Times New Roman" pitchFamily="18" charset="0"/>
                <a:cs typeface="Times New Roman" pitchFamily="18" charset="0"/>
              </a:rPr>
              <a:t>of experience </a:t>
            </a:r>
            <a:r>
              <a:rPr lang="en-US" sz="2400" i="1" dirty="0" smtClean="0">
                <a:latin typeface="Times New Roman" pitchFamily="18" charset="0"/>
                <a:cs typeface="Times New Roman" pitchFamily="18" charset="0"/>
              </a:rPr>
              <a:t>Faculties/Professors/Experts  </a:t>
            </a:r>
            <a:r>
              <a:rPr lang="en-US" sz="2400" i="1" dirty="0">
                <a:latin typeface="Times New Roman" pitchFamily="18" charset="0"/>
                <a:cs typeface="Times New Roman" pitchFamily="18" charset="0"/>
              </a:rPr>
              <a:t>from corporate and Industries and Universities will take the classes on online.</a:t>
            </a:r>
          </a:p>
          <a:p>
            <a:pPr algn="just">
              <a:buFont typeface="Wingdings" pitchFamily="2" charset="2"/>
              <a:buChar char="v"/>
            </a:pPr>
            <a:r>
              <a:rPr lang="en-US" sz="2400" i="1" dirty="0" smtClean="0">
                <a:latin typeface="Times New Roman" pitchFamily="18" charset="0"/>
                <a:cs typeface="Times New Roman" pitchFamily="18" charset="0"/>
              </a:rPr>
              <a:t>Proving </a:t>
            </a:r>
            <a:r>
              <a:rPr lang="en-US" sz="2400" i="1" dirty="0">
                <a:latin typeface="Times New Roman" pitchFamily="18" charset="0"/>
                <a:cs typeface="Times New Roman" pitchFamily="18" charset="0"/>
              </a:rPr>
              <a:t>industrial visit, Project work and summer training to students during course (After Pandemic).</a:t>
            </a:r>
          </a:p>
          <a:p>
            <a:pPr algn="just">
              <a:buFont typeface="Wingdings" pitchFamily="2" charset="2"/>
              <a:buChar char="v"/>
            </a:pPr>
            <a:endParaRPr lang="en-US" sz="2400" i="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77081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3547"/>
            <a:ext cx="10363200" cy="517890"/>
          </a:xfrm>
        </p:spPr>
        <p:txBody>
          <a:bodyPr/>
          <a:lstStyle/>
          <a:p>
            <a:r>
              <a:rPr lang="en-US" sz="2800" b="1" dirty="0"/>
              <a:t>ROAD MAP FOR EXECUTIVE CERTIFICATE </a:t>
            </a:r>
            <a:r>
              <a:rPr lang="en-US" sz="2800" b="1" dirty="0" smtClean="0"/>
              <a:t>PROGRAMME </a:t>
            </a:r>
            <a:r>
              <a:rPr lang="en-US" sz="2800" b="1" dirty="0"/>
              <a:t>[ECP] ADD ON COURSE</a:t>
            </a:r>
            <a:r>
              <a:rPr lang="en-IN" sz="2800" dirty="0"/>
              <a:t/>
            </a:r>
            <a:br>
              <a:rPr lang="en-IN" sz="2800" dirty="0"/>
            </a:br>
            <a:r>
              <a:rPr lang="en-US" dirty="0" smtClean="0"/>
              <a:t> </a:t>
            </a:r>
            <a:endParaRPr lang="en-IN"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6768" y="1391830"/>
            <a:ext cx="10001756" cy="448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16106" y="3091158"/>
            <a:ext cx="1424198" cy="865847"/>
          </a:xfrm>
          <a:prstGeom prst="rect">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dirty="0">
                <a:solidFill>
                  <a:schemeClr val="bg2"/>
                </a:solidFill>
                <a:effectLst/>
                <a:latin typeface="Times New Roman"/>
                <a:ea typeface="Calibri"/>
                <a:cs typeface="Arial"/>
              </a:rPr>
              <a:t>APPLICATION FOR ECP [ON LINE]</a:t>
            </a:r>
            <a:endParaRPr lang="en-IN" sz="1100" dirty="0">
              <a:solidFill>
                <a:schemeClr val="bg2"/>
              </a:solidFill>
              <a:effectLst/>
              <a:latin typeface="Calibri"/>
              <a:ea typeface="Calibri"/>
              <a:cs typeface="Arial"/>
            </a:endParaRPr>
          </a:p>
        </p:txBody>
      </p:sp>
      <p:sp>
        <p:nvSpPr>
          <p:cNvPr id="7" name="Rectangle 6"/>
          <p:cNvSpPr/>
          <p:nvPr/>
        </p:nvSpPr>
        <p:spPr>
          <a:xfrm>
            <a:off x="3479575" y="3091158"/>
            <a:ext cx="1408014" cy="85826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800" b="1" i="0" u="none" strike="noStrike" kern="0" cap="none" spc="0" normalizeH="0" baseline="0" noProof="0" dirty="0">
                <a:ln>
                  <a:noFill/>
                </a:ln>
                <a:solidFill>
                  <a:srgbClr val="002060"/>
                </a:solidFill>
                <a:effectLst/>
                <a:uLnTx/>
                <a:uFillTx/>
                <a:latin typeface="Times New Roman"/>
                <a:ea typeface="Calibri"/>
                <a:cs typeface="Arial"/>
              </a:rPr>
              <a:t> </a:t>
            </a:r>
            <a:endParaRPr kumimoji="0" lang="en-IN" sz="1100" b="0" i="0" u="none" strike="noStrike" kern="0" cap="none" spc="0" normalizeH="0" baseline="0" noProof="0" dirty="0">
              <a:ln>
                <a:noFill/>
              </a:ln>
              <a:solidFill>
                <a:sysClr val="window" lastClr="FFFFFF"/>
              </a:solidFill>
              <a:effectLst/>
              <a:uLnTx/>
              <a:uFillTx/>
              <a:latin typeface="Calibri"/>
              <a:ea typeface="Calibri"/>
              <a:cs typeface="Arial"/>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dirty="0">
                <a:ln>
                  <a:noFill/>
                </a:ln>
                <a:solidFill>
                  <a:srgbClr val="002060"/>
                </a:solidFill>
                <a:effectLst/>
                <a:uLnTx/>
                <a:uFillTx/>
                <a:latin typeface="Times New Roman" pitchFamily="18" charset="0"/>
                <a:ea typeface="Calibri"/>
                <a:cs typeface="Times New Roman" pitchFamily="18" charset="0"/>
              </a:rPr>
              <a:t>REGISTRATION</a:t>
            </a:r>
            <a:endParaRPr kumimoji="0" lang="en-IN" sz="1100" b="0" i="0" u="none" strike="noStrike" kern="0" cap="none" spc="0" normalizeH="0" baseline="0" noProof="0" dirty="0">
              <a:ln>
                <a:noFill/>
              </a:ln>
              <a:solidFill>
                <a:sysClr val="window" lastClr="FFFFFF"/>
              </a:solidFill>
              <a:effectLst/>
              <a:uLnTx/>
              <a:uFillTx/>
              <a:latin typeface="Times New Roman" pitchFamily="18" charset="0"/>
              <a:ea typeface="Calibri"/>
              <a:cs typeface="Times New Roman" pitchFamily="18"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Calibri"/>
                <a:cs typeface="Arial"/>
              </a:rPr>
              <a:t> </a:t>
            </a:r>
            <a:endParaRPr kumimoji="0" lang="en-IN" sz="1100" b="0" i="0" u="none" strike="noStrike" kern="0" cap="none" spc="0" normalizeH="0" baseline="0" noProof="0" dirty="0">
              <a:ln>
                <a:noFill/>
              </a:ln>
              <a:solidFill>
                <a:sysClr val="window" lastClr="FFFFFF"/>
              </a:solidFill>
              <a:effectLst/>
              <a:uLnTx/>
              <a:uFillTx/>
              <a:latin typeface="Calibri"/>
              <a:ea typeface="Calibri"/>
              <a:cs typeface="Arial"/>
            </a:endParaRPr>
          </a:p>
        </p:txBody>
      </p:sp>
      <p:sp>
        <p:nvSpPr>
          <p:cNvPr id="8" name="Rectangle 7"/>
          <p:cNvSpPr/>
          <p:nvPr/>
        </p:nvSpPr>
        <p:spPr>
          <a:xfrm>
            <a:off x="7284745" y="3091158"/>
            <a:ext cx="1487021" cy="85826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dirty="0">
                <a:solidFill>
                  <a:schemeClr val="bg2"/>
                </a:solidFill>
                <a:effectLst/>
                <a:latin typeface="Times New Roman"/>
                <a:ea typeface="Calibri"/>
                <a:cs typeface="Arial"/>
              </a:rPr>
              <a:t>ATTENDED ON LINE CLASS</a:t>
            </a:r>
            <a:endParaRPr lang="en-IN" sz="1100" dirty="0">
              <a:solidFill>
                <a:schemeClr val="bg2"/>
              </a:solidFill>
              <a:effectLst/>
              <a:latin typeface="Calibri"/>
              <a:ea typeface="Calibri"/>
              <a:cs typeface="Arial"/>
            </a:endParaRPr>
          </a:p>
        </p:txBody>
      </p:sp>
      <p:sp>
        <p:nvSpPr>
          <p:cNvPr id="9" name="Rectangle 8"/>
          <p:cNvSpPr/>
          <p:nvPr/>
        </p:nvSpPr>
        <p:spPr>
          <a:xfrm>
            <a:off x="9296716" y="3090451"/>
            <a:ext cx="1362302" cy="85826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dirty="0">
                <a:solidFill>
                  <a:schemeClr val="bg2"/>
                </a:solidFill>
                <a:effectLst/>
                <a:latin typeface="Times New Roman"/>
                <a:ea typeface="Calibri"/>
                <a:cs typeface="Arial"/>
              </a:rPr>
              <a:t>ATTEND ON LINE EXAM</a:t>
            </a:r>
            <a:endParaRPr lang="en-IN" sz="1100" dirty="0">
              <a:solidFill>
                <a:schemeClr val="bg2"/>
              </a:solidFill>
              <a:effectLst/>
              <a:latin typeface="Calibri"/>
              <a:ea typeface="Calibri"/>
              <a:cs typeface="Arial"/>
            </a:endParaRPr>
          </a:p>
        </p:txBody>
      </p:sp>
      <p:sp>
        <p:nvSpPr>
          <p:cNvPr id="10" name="Oval 9"/>
          <p:cNvSpPr/>
          <p:nvPr/>
        </p:nvSpPr>
        <p:spPr>
          <a:xfrm>
            <a:off x="5502584" y="3091158"/>
            <a:ext cx="1294726" cy="954860"/>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1600" b="1" dirty="0" smtClean="0">
              <a:solidFill>
                <a:srgbClr val="FF0000"/>
              </a:solidFill>
              <a:effectLst/>
              <a:latin typeface="Times New Roman" pitchFamily="18" charset="0"/>
              <a:ea typeface="Calibri"/>
              <a:cs typeface="Times New Roman" pitchFamily="18" charset="0"/>
            </a:endParaRPr>
          </a:p>
          <a:p>
            <a:pPr algn="ctr">
              <a:lnSpc>
                <a:spcPct val="115000"/>
              </a:lnSpc>
              <a:spcAft>
                <a:spcPts val="1000"/>
              </a:spcAft>
            </a:pPr>
            <a:r>
              <a:rPr lang="en-US" sz="1600" b="1" dirty="0" smtClean="0">
                <a:solidFill>
                  <a:srgbClr val="FFFF00"/>
                </a:solidFill>
                <a:effectLst/>
                <a:latin typeface="Times New Roman" pitchFamily="18" charset="0"/>
                <a:ea typeface="Calibri"/>
                <a:cs typeface="Times New Roman" pitchFamily="18" charset="0"/>
              </a:rPr>
              <a:t>DUAL </a:t>
            </a:r>
            <a:r>
              <a:rPr lang="en-US" sz="1600" b="1" dirty="0">
                <a:solidFill>
                  <a:srgbClr val="FFFF00"/>
                </a:solidFill>
                <a:effectLst/>
                <a:latin typeface="Times New Roman" pitchFamily="18" charset="0"/>
                <a:ea typeface="Calibri"/>
                <a:cs typeface="Times New Roman" pitchFamily="18" charset="0"/>
              </a:rPr>
              <a:t>ECP</a:t>
            </a:r>
            <a:endParaRPr lang="en-IN" sz="1600" b="1" dirty="0">
              <a:solidFill>
                <a:srgbClr val="FFFF00"/>
              </a:solidFill>
              <a:effectLst/>
              <a:latin typeface="Times New Roman" pitchFamily="18" charset="0"/>
              <a:ea typeface="Calibri"/>
              <a:cs typeface="Times New Roman" pitchFamily="18" charset="0"/>
            </a:endParaRPr>
          </a:p>
          <a:p>
            <a:pPr algn="ctr">
              <a:lnSpc>
                <a:spcPct val="115000"/>
              </a:lnSpc>
              <a:spcAft>
                <a:spcPts val="1000"/>
              </a:spcAft>
            </a:pPr>
            <a:r>
              <a:rPr lang="en-IN" sz="1100" dirty="0">
                <a:effectLst/>
                <a:latin typeface="Calibri"/>
                <a:ea typeface="Calibri"/>
                <a:cs typeface="Arial"/>
              </a:rPr>
              <a:t> </a:t>
            </a:r>
          </a:p>
        </p:txBody>
      </p:sp>
      <p:sp>
        <p:nvSpPr>
          <p:cNvPr id="11" name="Right Arrow 10"/>
          <p:cNvSpPr/>
          <p:nvPr/>
        </p:nvSpPr>
        <p:spPr>
          <a:xfrm>
            <a:off x="2921225" y="3390563"/>
            <a:ext cx="461245" cy="258043"/>
          </a:xfrm>
          <a:prstGeom prst="rightArrow">
            <a:avLst>
              <a:gd name="adj1" fmla="val 50000"/>
              <a:gd name="adj2" fmla="val 46968"/>
            </a:avLst>
          </a:prstGeom>
          <a:solidFill>
            <a:srgbClr val="F79646"/>
          </a:solidFill>
          <a:ln w="25400" cap="flat" cmpd="sng" algn="ctr">
            <a:solidFill>
              <a:srgbClr val="F79646">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010" y="3401106"/>
            <a:ext cx="49371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310" y="3390563"/>
            <a:ext cx="49371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3003" y="3361064"/>
            <a:ext cx="49371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4256411" y="1804524"/>
            <a:ext cx="4062201" cy="60690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smtClean="0">
                <a:ln>
                  <a:noFill/>
                </a:ln>
                <a:solidFill>
                  <a:schemeClr val="bg2"/>
                </a:solidFill>
                <a:effectLst/>
                <a:latin typeface="Times New Roman" pitchFamily="18" charset="0"/>
              </a:rPr>
              <a:t>Road Map for Add on Course</a:t>
            </a:r>
            <a:endParaRPr kumimoji="0" lang="en-IN" sz="2400" b="0" i="0" u="none" strike="noStrike" cap="none" normalizeH="0" baseline="0" dirty="0" smtClean="0">
              <a:ln>
                <a:noFill/>
              </a:ln>
              <a:solidFill>
                <a:schemeClr val="bg2"/>
              </a:solidFill>
              <a:effectLst/>
              <a:latin typeface="Times New Roman" pitchFamily="18" charset="0"/>
            </a:endParaRPr>
          </a:p>
        </p:txBody>
      </p:sp>
      <p:sp>
        <p:nvSpPr>
          <p:cNvPr id="3" name="Rectangle 2"/>
          <p:cNvSpPr/>
          <p:nvPr/>
        </p:nvSpPr>
        <p:spPr bwMode="auto">
          <a:xfrm>
            <a:off x="4758117" y="4491079"/>
            <a:ext cx="3665692" cy="124617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smtClean="0">
                <a:ln>
                  <a:noFill/>
                </a:ln>
                <a:solidFill>
                  <a:schemeClr val="bg2"/>
                </a:solidFill>
                <a:effectLst/>
                <a:latin typeface="Times New Roman" pitchFamily="18" charset="0"/>
              </a:rPr>
              <a:t>Result</a:t>
            </a:r>
            <a:r>
              <a:rPr kumimoji="0" lang="en-US" sz="2000" b="0" i="0" u="none" strike="noStrike" cap="none" normalizeH="0" dirty="0" smtClean="0">
                <a:ln>
                  <a:noFill/>
                </a:ln>
                <a:solidFill>
                  <a:schemeClr val="bg2"/>
                </a:solidFill>
                <a:effectLst/>
                <a:latin typeface="Times New Roman" pitchFamily="18" charset="0"/>
              </a:rPr>
              <a:t> Publication</a:t>
            </a:r>
          </a:p>
          <a:p>
            <a:pPr marL="0" marR="0" indent="0" algn="l" defTabSz="914400" rtl="0" eaLnBrk="0" fontAlgn="base" latinLnBrk="0" hangingPunct="0">
              <a:lnSpc>
                <a:spcPct val="100000"/>
              </a:lnSpc>
              <a:spcBef>
                <a:spcPct val="0"/>
              </a:spcBef>
              <a:spcAft>
                <a:spcPct val="0"/>
              </a:spcAft>
              <a:buClrTx/>
              <a:buSzTx/>
              <a:buFontTx/>
              <a:buNone/>
              <a:tabLst/>
            </a:pPr>
            <a:r>
              <a:rPr lang="en-US" sz="2000" dirty="0">
                <a:solidFill>
                  <a:schemeClr val="bg2"/>
                </a:solidFill>
                <a:latin typeface="Times New Roman" pitchFamily="18" charset="0"/>
              </a:rPr>
              <a:t> </a:t>
            </a:r>
            <a:r>
              <a:rPr lang="en-US" sz="2000" dirty="0" smtClean="0">
                <a:solidFill>
                  <a:schemeClr val="bg2"/>
                </a:solidFill>
                <a:latin typeface="Times New Roman" pitchFamily="18" charset="0"/>
              </a:rPr>
              <a:t>                    &amp;</a:t>
            </a: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Times New Roman" pitchFamily="18" charset="0"/>
              </a:rPr>
              <a:t>        Awarded Certification</a:t>
            </a:r>
            <a:endParaRPr kumimoji="0" lang="en-IN" sz="2000" b="0" i="0" u="none" strike="noStrike" cap="none" normalizeH="0" baseline="0" dirty="0" smtClean="0">
              <a:ln>
                <a:noFill/>
              </a:ln>
              <a:solidFill>
                <a:schemeClr val="bg2"/>
              </a:solidFill>
              <a:effectLst/>
              <a:latin typeface="Times New Roman" pitchFamily="18" charset="0"/>
            </a:endParaRPr>
          </a:p>
        </p:txBody>
      </p:sp>
      <p:sp>
        <p:nvSpPr>
          <p:cNvPr id="14" name="Left-Up Arrow 13"/>
          <p:cNvSpPr/>
          <p:nvPr/>
        </p:nvSpPr>
        <p:spPr bwMode="auto">
          <a:xfrm>
            <a:off x="8974067" y="4050063"/>
            <a:ext cx="1311297" cy="1238081"/>
          </a:xfrm>
          <a:prstGeom prst="lef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17" name="Up Arrow 16"/>
          <p:cNvSpPr/>
          <p:nvPr/>
        </p:nvSpPr>
        <p:spPr bwMode="auto">
          <a:xfrm>
            <a:off x="3584772" y="4050062"/>
            <a:ext cx="752559" cy="106410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New Roman" pitchFamily="18" charset="0"/>
            </a:endParaRPr>
          </a:p>
        </p:txBody>
      </p:sp>
      <p:sp>
        <p:nvSpPr>
          <p:cNvPr id="18" name="Right Arrow 17"/>
          <p:cNvSpPr/>
          <p:nvPr/>
        </p:nvSpPr>
        <p:spPr bwMode="auto">
          <a:xfrm>
            <a:off x="4118845" y="4669103"/>
            <a:ext cx="639271" cy="61904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81675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91" y="372234"/>
            <a:ext cx="11175101" cy="825387"/>
          </a:xfrm>
        </p:spPr>
        <p:txBody>
          <a:bodyPr/>
          <a:lstStyle/>
          <a:p>
            <a:r>
              <a:rPr lang="en-US" dirty="0" smtClean="0"/>
              <a:t>Group Discussion / Personal Interview </a:t>
            </a:r>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683" y="1772156"/>
            <a:ext cx="5081797" cy="328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19" y="1772156"/>
            <a:ext cx="4733840" cy="340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809203" y="5543044"/>
            <a:ext cx="4442527" cy="52598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IN" sz="2400" dirty="0" smtClean="0">
                <a:solidFill>
                  <a:srgbClr val="FFFFFF"/>
                </a:solidFill>
                <a:latin typeface="Times New Roman" pitchFamily="18" charset="0"/>
              </a:rPr>
              <a:t>        Group  Discussion</a:t>
            </a:r>
          </a:p>
        </p:txBody>
      </p:sp>
      <p:sp>
        <p:nvSpPr>
          <p:cNvPr id="5" name="Rectangle 4"/>
          <p:cNvSpPr/>
          <p:nvPr/>
        </p:nvSpPr>
        <p:spPr bwMode="auto">
          <a:xfrm>
            <a:off x="6441260" y="5478308"/>
            <a:ext cx="4450620" cy="590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IN" sz="2400" dirty="0" smtClean="0">
                <a:solidFill>
                  <a:srgbClr val="FFFFFF"/>
                </a:solidFill>
                <a:latin typeface="Times New Roman" pitchFamily="18" charset="0"/>
              </a:rPr>
              <a:t>       Personal Interview (PI)</a:t>
            </a:r>
          </a:p>
        </p:txBody>
      </p:sp>
    </p:spTree>
    <p:extLst>
      <p:ext uri="{BB962C8B-B14F-4D97-AF65-F5344CB8AC3E}">
        <p14:creationId xmlns:p14="http://schemas.microsoft.com/office/powerpoint/2010/main" val="2269616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234" y="56644"/>
            <a:ext cx="9586365" cy="639271"/>
          </a:xfrm>
        </p:spPr>
        <p:txBody>
          <a:bodyPr/>
          <a:lstStyle/>
          <a:p>
            <a:r>
              <a:rPr lang="en-US" dirty="0" smtClean="0"/>
              <a:t>Value Added /Add on Courses</a:t>
            </a:r>
            <a:endParaRPr lang="en-IN"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4414" y="1157161"/>
            <a:ext cx="4911866" cy="210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1314" y="971148"/>
            <a:ext cx="6789216" cy="5745163"/>
          </a:xfrm>
          <a:prstGeom prst="rect">
            <a:avLst/>
          </a:prstGeom>
        </p:spPr>
        <p:txBody>
          <a:bodyPr wrap="square">
            <a:spAutoFit/>
          </a:bodyPr>
          <a:lstStyle/>
          <a:p>
            <a:pPr marL="342900" indent="-342900" algn="just">
              <a:lnSpc>
                <a:spcPct val="115000"/>
              </a:lnSpc>
              <a:buFont typeface="Wingdings" pitchFamily="2" charset="2"/>
              <a:buChar char="v"/>
            </a:pPr>
            <a:r>
              <a:rPr lang="en-IN" sz="2000" b="1" i="1" dirty="0" smtClean="0">
                <a:solidFill>
                  <a:srgbClr val="FFFFFF"/>
                </a:solidFill>
                <a:latin typeface="Times New Roman"/>
                <a:ea typeface="Calibri"/>
                <a:cs typeface="Arial"/>
              </a:rPr>
              <a:t>E-business </a:t>
            </a:r>
            <a:r>
              <a:rPr lang="en-IN" sz="2000" b="1" i="1" dirty="0">
                <a:solidFill>
                  <a:srgbClr val="FFFFFF"/>
                </a:solidFill>
                <a:latin typeface="Times New Roman"/>
                <a:ea typeface="Calibri"/>
                <a:cs typeface="Arial"/>
              </a:rPr>
              <a:t>and retail Management</a:t>
            </a:r>
            <a:endParaRPr lang="en-IN" sz="2000" dirty="0">
              <a:solidFill>
                <a:srgbClr val="FFFFFF"/>
              </a:solidFill>
              <a:latin typeface="Calibri"/>
              <a:ea typeface="Calibri"/>
              <a:cs typeface="Arial"/>
            </a:endParaRPr>
          </a:p>
          <a:p>
            <a:pPr marL="342900" indent="-342900" algn="just">
              <a:lnSpc>
                <a:spcPct val="115000"/>
              </a:lnSpc>
              <a:buFont typeface="Wingdings" pitchFamily="2" charset="2"/>
              <a:buChar char="v"/>
            </a:pPr>
            <a:r>
              <a:rPr lang="en-IN" sz="2000" b="1" i="1" dirty="0">
                <a:solidFill>
                  <a:srgbClr val="FFFFFF"/>
                </a:solidFill>
                <a:latin typeface="Times New Roman"/>
                <a:ea typeface="Calibri"/>
                <a:cs typeface="Arial"/>
              </a:rPr>
              <a:t>Hotel and Hospitality Management</a:t>
            </a:r>
            <a:endParaRPr lang="en-IN" sz="2000" dirty="0">
              <a:solidFill>
                <a:srgbClr val="FFFFFF"/>
              </a:solidFill>
              <a:latin typeface="Calibri"/>
              <a:ea typeface="Calibri"/>
              <a:cs typeface="Arial"/>
            </a:endParaRPr>
          </a:p>
          <a:p>
            <a:pPr marL="342900" indent="-342900" algn="just">
              <a:lnSpc>
                <a:spcPct val="115000"/>
              </a:lnSpc>
              <a:buFont typeface="Wingdings"/>
              <a:buChar char=""/>
            </a:pPr>
            <a:r>
              <a:rPr lang="en-IN" sz="2000" b="1" i="1" dirty="0">
                <a:solidFill>
                  <a:srgbClr val="FFFFFF"/>
                </a:solidFill>
                <a:latin typeface="Times New Roman"/>
                <a:ea typeface="Calibri"/>
                <a:cs typeface="Arial"/>
              </a:rPr>
              <a:t>Tour and Travel Management</a:t>
            </a:r>
            <a:endParaRPr lang="en-IN" sz="2000" dirty="0">
              <a:solidFill>
                <a:srgbClr val="FFFFFF"/>
              </a:solidFill>
              <a:latin typeface="Calibri"/>
              <a:ea typeface="Calibri"/>
              <a:cs typeface="Arial"/>
            </a:endParaRPr>
          </a:p>
          <a:p>
            <a:pPr marL="342900" indent="-342900" algn="just">
              <a:lnSpc>
                <a:spcPct val="115000"/>
              </a:lnSpc>
              <a:buFont typeface="Wingdings"/>
              <a:buChar char=""/>
            </a:pPr>
            <a:r>
              <a:rPr lang="en-IN" sz="2000" b="1" i="1" dirty="0">
                <a:solidFill>
                  <a:srgbClr val="FFFFFF"/>
                </a:solidFill>
                <a:latin typeface="Times New Roman"/>
                <a:ea typeface="Calibri"/>
                <a:cs typeface="Arial"/>
              </a:rPr>
              <a:t>Hospital and Pharmaceutical Management</a:t>
            </a:r>
            <a:endParaRPr lang="en-IN" sz="2000" dirty="0">
              <a:solidFill>
                <a:srgbClr val="FFFFFF"/>
              </a:solidFill>
              <a:latin typeface="Calibri"/>
              <a:ea typeface="Calibri"/>
              <a:cs typeface="Arial"/>
            </a:endParaRPr>
          </a:p>
          <a:p>
            <a:pPr marL="342900" indent="-342900" algn="just">
              <a:lnSpc>
                <a:spcPct val="115000"/>
              </a:lnSpc>
              <a:buFont typeface="Wingdings"/>
              <a:buChar char=""/>
            </a:pPr>
            <a:r>
              <a:rPr lang="en-IN" sz="2000" b="1" i="1" dirty="0">
                <a:solidFill>
                  <a:srgbClr val="FFFFFF"/>
                </a:solidFill>
                <a:latin typeface="Times New Roman"/>
                <a:ea typeface="Calibri"/>
                <a:cs typeface="Arial"/>
              </a:rPr>
              <a:t>Cyber security and Computer Application</a:t>
            </a:r>
            <a:endParaRPr lang="en-IN" sz="2000" dirty="0">
              <a:solidFill>
                <a:srgbClr val="FFFFFF"/>
              </a:solidFill>
              <a:latin typeface="Calibri"/>
              <a:ea typeface="Calibri"/>
              <a:cs typeface="Arial"/>
            </a:endParaRPr>
          </a:p>
          <a:p>
            <a:pPr marL="342900" indent="-342900" algn="just">
              <a:lnSpc>
                <a:spcPct val="115000"/>
              </a:lnSpc>
              <a:buFont typeface="Wingdings"/>
              <a:buChar char=""/>
            </a:pPr>
            <a:r>
              <a:rPr lang="en-IN" sz="2000" b="1" i="1" dirty="0">
                <a:solidFill>
                  <a:srgbClr val="FFFFFF"/>
                </a:solidFill>
                <a:latin typeface="Times New Roman"/>
                <a:ea typeface="Calibri"/>
                <a:cs typeface="Arial"/>
              </a:rPr>
              <a:t>Goods and service Tax (GST)</a:t>
            </a:r>
            <a:endParaRPr lang="en-IN" sz="2000" dirty="0">
              <a:solidFill>
                <a:srgbClr val="FFFFFF"/>
              </a:solidFill>
              <a:latin typeface="Calibri"/>
              <a:ea typeface="Calibri"/>
              <a:cs typeface="Arial"/>
            </a:endParaRPr>
          </a:p>
          <a:p>
            <a:pPr marL="342900" indent="-342900" algn="just">
              <a:lnSpc>
                <a:spcPct val="115000"/>
              </a:lnSpc>
              <a:buFont typeface="Wingdings"/>
              <a:buChar char=""/>
            </a:pPr>
            <a:r>
              <a:rPr lang="en-IN" sz="2000" b="1" i="1" dirty="0">
                <a:solidFill>
                  <a:srgbClr val="FFFFFF"/>
                </a:solidFill>
                <a:latin typeface="Times New Roman"/>
                <a:ea typeface="Calibri"/>
                <a:cs typeface="Arial"/>
              </a:rPr>
              <a:t>Office Management and IT</a:t>
            </a:r>
            <a:endParaRPr lang="en-IN" sz="2000" dirty="0">
              <a:solidFill>
                <a:srgbClr val="FFFFFF"/>
              </a:solidFill>
              <a:latin typeface="Calibri"/>
              <a:ea typeface="Calibri"/>
              <a:cs typeface="Arial"/>
            </a:endParaRPr>
          </a:p>
          <a:p>
            <a:pPr marL="342900" indent="-342900" algn="just">
              <a:lnSpc>
                <a:spcPct val="115000"/>
              </a:lnSpc>
              <a:buFont typeface="Wingdings"/>
              <a:buChar char=""/>
            </a:pPr>
            <a:r>
              <a:rPr lang="en-IN" sz="2000" b="1" i="1" dirty="0">
                <a:solidFill>
                  <a:srgbClr val="FFFFFF"/>
                </a:solidFill>
                <a:latin typeface="Times New Roman"/>
                <a:ea typeface="Calibri"/>
                <a:cs typeface="Arial"/>
              </a:rPr>
              <a:t>Internet of Things and Artificial Intelligence</a:t>
            </a:r>
            <a:endParaRPr lang="en-IN" sz="2000" dirty="0">
              <a:solidFill>
                <a:srgbClr val="FFFFFF"/>
              </a:solidFill>
              <a:latin typeface="Calibri"/>
              <a:ea typeface="Calibri"/>
              <a:cs typeface="Arial"/>
            </a:endParaRPr>
          </a:p>
          <a:p>
            <a:pPr marL="342900" indent="-342900" algn="just">
              <a:lnSpc>
                <a:spcPct val="115000"/>
              </a:lnSpc>
              <a:buFont typeface="Wingdings"/>
              <a:buChar char=""/>
            </a:pPr>
            <a:r>
              <a:rPr lang="en-IN" sz="2000" b="1" i="1" dirty="0">
                <a:solidFill>
                  <a:srgbClr val="FFFFFF"/>
                </a:solidFill>
                <a:latin typeface="Times New Roman"/>
                <a:ea typeface="Calibri"/>
                <a:cs typeface="Arial"/>
              </a:rPr>
              <a:t>Supply chain and Logistic Management</a:t>
            </a:r>
            <a:endParaRPr lang="en-IN" sz="2000" dirty="0">
              <a:solidFill>
                <a:srgbClr val="FFFFFF"/>
              </a:solidFill>
              <a:latin typeface="Calibri"/>
              <a:ea typeface="Calibri"/>
              <a:cs typeface="Arial"/>
            </a:endParaRPr>
          </a:p>
          <a:p>
            <a:pPr marL="342900" indent="-342900" algn="just">
              <a:lnSpc>
                <a:spcPct val="115000"/>
              </a:lnSpc>
              <a:buFont typeface="Wingdings"/>
              <a:buChar char=""/>
            </a:pPr>
            <a:r>
              <a:rPr lang="en-IN" sz="2000" b="1" i="1" dirty="0">
                <a:solidFill>
                  <a:srgbClr val="FFFFFF"/>
                </a:solidFill>
                <a:latin typeface="Times New Roman"/>
                <a:ea typeface="Calibri"/>
                <a:cs typeface="Arial"/>
              </a:rPr>
              <a:t>International Business and Trade</a:t>
            </a:r>
            <a:endParaRPr lang="en-IN" sz="2000" dirty="0">
              <a:solidFill>
                <a:srgbClr val="FFFFFF"/>
              </a:solidFill>
              <a:latin typeface="Calibri"/>
              <a:ea typeface="Calibri"/>
              <a:cs typeface="Arial"/>
            </a:endParaRPr>
          </a:p>
          <a:p>
            <a:pPr marL="342900" indent="-342900" algn="just">
              <a:lnSpc>
                <a:spcPct val="115000"/>
              </a:lnSpc>
              <a:buFont typeface="Wingdings"/>
              <a:buChar char=""/>
            </a:pPr>
            <a:r>
              <a:rPr lang="en-IN" sz="2000" b="1" i="1" dirty="0">
                <a:solidFill>
                  <a:srgbClr val="FFFFFF"/>
                </a:solidFill>
                <a:latin typeface="Times New Roman"/>
                <a:ea typeface="Calibri"/>
                <a:cs typeface="Arial"/>
              </a:rPr>
              <a:t>Rural Management &amp; Skill Development</a:t>
            </a:r>
            <a:endParaRPr lang="en-IN" sz="2000" dirty="0">
              <a:solidFill>
                <a:srgbClr val="FFFFFF"/>
              </a:solidFill>
              <a:latin typeface="Calibri"/>
              <a:ea typeface="Calibri"/>
              <a:cs typeface="Arial"/>
            </a:endParaRPr>
          </a:p>
          <a:p>
            <a:pPr marL="342900" indent="-342900" algn="just">
              <a:lnSpc>
                <a:spcPct val="115000"/>
              </a:lnSpc>
              <a:buFont typeface="Wingdings"/>
              <a:buChar char=""/>
            </a:pPr>
            <a:r>
              <a:rPr lang="en-IN" sz="2000" b="1" i="1" dirty="0">
                <a:solidFill>
                  <a:srgbClr val="FFFFFF"/>
                </a:solidFill>
                <a:latin typeface="Times New Roman"/>
                <a:ea typeface="Calibri"/>
                <a:cs typeface="Arial"/>
              </a:rPr>
              <a:t>Retail Management&amp; Fashion Design</a:t>
            </a:r>
            <a:endParaRPr lang="en-IN" sz="2000" dirty="0">
              <a:solidFill>
                <a:srgbClr val="FFFFFF"/>
              </a:solidFill>
              <a:latin typeface="Calibri"/>
              <a:ea typeface="Calibri"/>
              <a:cs typeface="Arial"/>
            </a:endParaRPr>
          </a:p>
          <a:p>
            <a:pPr marL="342900" indent="-342900" algn="just">
              <a:lnSpc>
                <a:spcPct val="115000"/>
              </a:lnSpc>
              <a:spcAft>
                <a:spcPts val="1000"/>
              </a:spcAft>
              <a:buFont typeface="Wingdings"/>
              <a:buChar char=""/>
            </a:pPr>
            <a:r>
              <a:rPr lang="en-IN" sz="2000" b="1" i="1" dirty="0">
                <a:solidFill>
                  <a:srgbClr val="FFFFFF"/>
                </a:solidFill>
                <a:latin typeface="Times New Roman"/>
                <a:ea typeface="Calibri"/>
                <a:cs typeface="Arial"/>
              </a:rPr>
              <a:t>Smart School Management &amp; Educational Products</a:t>
            </a:r>
            <a:endParaRPr lang="en-IN" sz="2000" dirty="0">
              <a:solidFill>
                <a:srgbClr val="FFFFFF"/>
              </a:solidFill>
              <a:latin typeface="Calibri"/>
              <a:ea typeface="Calibri"/>
              <a:cs typeface="Arial"/>
            </a:endParaRPr>
          </a:p>
          <a:p>
            <a:pPr marL="285750" indent="-285750">
              <a:buFont typeface="Wingdings" pitchFamily="2" charset="2"/>
              <a:buChar char="v"/>
            </a:pPr>
            <a:r>
              <a:rPr lang="en-IN" sz="2000" b="1" i="1" dirty="0">
                <a:solidFill>
                  <a:srgbClr val="FFFFFF"/>
                </a:solidFill>
                <a:latin typeface="Times New Roman"/>
                <a:ea typeface="Calibri"/>
              </a:rPr>
              <a:t>Business Analytics Management/Data Driven Business decisions</a:t>
            </a:r>
            <a:r>
              <a:rPr lang="en-IN" sz="2000" b="1" i="1" dirty="0" smtClean="0">
                <a:solidFill>
                  <a:srgbClr val="FFFFFF"/>
                </a:solidFill>
                <a:latin typeface="Times New Roman"/>
                <a:ea typeface="Calibri"/>
              </a:rPr>
              <a:t>.</a:t>
            </a:r>
          </a:p>
          <a:p>
            <a:pPr marL="285750" indent="-285750">
              <a:buFont typeface="Wingdings" pitchFamily="2" charset="2"/>
              <a:buChar char="v"/>
            </a:pPr>
            <a:r>
              <a:rPr lang="en-US" sz="2000" b="1" i="1" dirty="0" smtClean="0">
                <a:solidFill>
                  <a:srgbClr val="FFFFFF"/>
                </a:solidFill>
                <a:latin typeface="Times New Roman"/>
              </a:rPr>
              <a:t>Operation Management &amp; Quality Control</a:t>
            </a:r>
            <a:endParaRPr lang="en-IN" sz="2000" dirty="0">
              <a:solidFill>
                <a:srgbClr val="FFFFFF"/>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242" y="3422932"/>
            <a:ext cx="4936142" cy="277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6967242" y="6311788"/>
            <a:ext cx="4677197" cy="41529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IN" sz="2400" dirty="0" smtClean="0">
                <a:solidFill>
                  <a:srgbClr val="FFFFFF"/>
                </a:solidFill>
                <a:latin typeface="Times New Roman" pitchFamily="18" charset="0"/>
              </a:rPr>
              <a:t> </a:t>
            </a:r>
            <a:r>
              <a:rPr lang="en-IN" dirty="0" smtClean="0">
                <a:solidFill>
                  <a:srgbClr val="FF0000"/>
                </a:solidFill>
                <a:latin typeface="Times New Roman" pitchFamily="18" charset="0"/>
              </a:rPr>
              <a:t>Certificate Programme of Value Added Class</a:t>
            </a:r>
          </a:p>
        </p:txBody>
      </p:sp>
    </p:spTree>
    <p:extLst>
      <p:ext uri="{BB962C8B-B14F-4D97-AF65-F5344CB8AC3E}">
        <p14:creationId xmlns:p14="http://schemas.microsoft.com/office/powerpoint/2010/main" val="1451499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1314"/>
            <a:ext cx="10363200" cy="647362"/>
          </a:xfrm>
        </p:spPr>
        <p:txBody>
          <a:bodyPr/>
          <a:lstStyle/>
          <a:p>
            <a:r>
              <a:rPr lang="en-US" dirty="0"/>
              <a:t>F</a:t>
            </a:r>
            <a:r>
              <a:rPr lang="en-US" dirty="0" smtClean="0"/>
              <a:t>aculty</a:t>
            </a:r>
            <a:endParaRPr lang="en-IN" dirty="0"/>
          </a:p>
        </p:txBody>
      </p:sp>
      <p:sp>
        <p:nvSpPr>
          <p:cNvPr id="3" name="Content Placeholder 2"/>
          <p:cNvSpPr>
            <a:spLocks noGrp="1"/>
          </p:cNvSpPr>
          <p:nvPr>
            <p:ph idx="1"/>
          </p:nvPr>
        </p:nvSpPr>
        <p:spPr>
          <a:xfrm>
            <a:off x="291313" y="1027687"/>
            <a:ext cx="10681487" cy="5534953"/>
          </a:xfrm>
        </p:spPr>
        <p:txBody>
          <a:bodyPr/>
          <a:lstStyle/>
          <a:p>
            <a:pPr algn="just">
              <a:buFont typeface="Wingdings" pitchFamily="2" charset="2"/>
              <a:buChar char="v"/>
            </a:pPr>
            <a:r>
              <a:rPr lang="en-IN" sz="2800" b="1" i="1" dirty="0" smtClean="0">
                <a:solidFill>
                  <a:srgbClr val="FFFFFF"/>
                </a:solidFill>
                <a:latin typeface="Times New Roman" pitchFamily="18" charset="0"/>
                <a:cs typeface="Times New Roman" pitchFamily="18" charset="0"/>
              </a:rPr>
              <a:t> For add on Courses Classes (On line) will be </a:t>
            </a:r>
            <a:r>
              <a:rPr lang="en-IN" sz="2800" b="1" i="1" dirty="0" smtClean="0">
                <a:latin typeface="Times New Roman" pitchFamily="18" charset="0"/>
                <a:cs typeface="Times New Roman" pitchFamily="18" charset="0"/>
              </a:rPr>
              <a:t> Commenced  from </a:t>
            </a:r>
            <a:r>
              <a:rPr lang="en-IN" sz="2800" b="1" i="1" dirty="0" smtClean="0">
                <a:latin typeface="Times New Roman" pitchFamily="18" charset="0"/>
                <a:cs typeface="Times New Roman" pitchFamily="18" charset="0"/>
              </a:rPr>
              <a:t>1st  </a:t>
            </a:r>
            <a:r>
              <a:rPr lang="en-IN" sz="2800" b="1" i="1" dirty="0" smtClean="0">
                <a:latin typeface="Times New Roman" pitchFamily="18" charset="0"/>
                <a:cs typeface="Times New Roman" pitchFamily="18" charset="0"/>
              </a:rPr>
              <a:t>August 2021 by </a:t>
            </a:r>
            <a:r>
              <a:rPr lang="en-IN" sz="2800" b="1" i="1" dirty="0">
                <a:latin typeface="Times New Roman" pitchFamily="18" charset="0"/>
                <a:cs typeface="Times New Roman" pitchFamily="18" charset="0"/>
              </a:rPr>
              <a:t>the eminent experts </a:t>
            </a:r>
            <a:r>
              <a:rPr lang="en-IN" sz="2800" b="1" i="1" dirty="0" smtClean="0">
                <a:latin typeface="Times New Roman" pitchFamily="18" charset="0"/>
                <a:cs typeface="Times New Roman" pitchFamily="18" charset="0"/>
              </a:rPr>
              <a:t>from </a:t>
            </a:r>
            <a:r>
              <a:rPr lang="en-IN" sz="2800" b="1" i="1" dirty="0">
                <a:latin typeface="Times New Roman" pitchFamily="18" charset="0"/>
                <a:cs typeface="Times New Roman" pitchFamily="18" charset="0"/>
              </a:rPr>
              <a:t>the </a:t>
            </a:r>
            <a:r>
              <a:rPr lang="en-IN" sz="2800" b="1" i="1" dirty="0" smtClean="0">
                <a:latin typeface="Times New Roman" pitchFamily="18" charset="0"/>
                <a:cs typeface="Times New Roman" pitchFamily="18" charset="0"/>
              </a:rPr>
              <a:t>Corporate Sector , reputed </a:t>
            </a:r>
            <a:r>
              <a:rPr lang="en-IN" sz="2800" b="1" i="1" dirty="0">
                <a:latin typeface="Times New Roman" pitchFamily="18" charset="0"/>
                <a:cs typeface="Times New Roman" pitchFamily="18" charset="0"/>
              </a:rPr>
              <a:t>Institutions </a:t>
            </a:r>
            <a:r>
              <a:rPr lang="en-IN" sz="2800" b="1" i="1" dirty="0" smtClean="0">
                <a:latin typeface="Times New Roman" pitchFamily="18" charset="0"/>
                <a:cs typeface="Times New Roman" pitchFamily="18" charset="0"/>
              </a:rPr>
              <a:t>,universities , Respective Industries, </a:t>
            </a:r>
            <a:r>
              <a:rPr lang="en-IN" sz="2800" b="1" i="1" dirty="0">
                <a:solidFill>
                  <a:srgbClr val="FFFFFF"/>
                </a:solidFill>
                <a:latin typeface="Times New Roman" pitchFamily="18" charset="0"/>
                <a:cs typeface="Times New Roman" pitchFamily="18" charset="0"/>
              </a:rPr>
              <a:t>medical Institutions , </a:t>
            </a:r>
            <a:r>
              <a:rPr lang="en-IN" sz="2800" b="1" i="1" dirty="0" smtClean="0">
                <a:latin typeface="Times New Roman" pitchFamily="18" charset="0"/>
                <a:cs typeface="Times New Roman" pitchFamily="18" charset="0"/>
              </a:rPr>
              <a:t>from </a:t>
            </a:r>
            <a:r>
              <a:rPr lang="en-IN" sz="2800" b="1" i="1" dirty="0">
                <a:latin typeface="Times New Roman" pitchFamily="18" charset="0"/>
                <a:cs typeface="Times New Roman" pitchFamily="18" charset="0"/>
              </a:rPr>
              <a:t>India </a:t>
            </a:r>
            <a:r>
              <a:rPr lang="en-IN" sz="2800" b="1" i="1" dirty="0" smtClean="0">
                <a:latin typeface="Times New Roman" pitchFamily="18" charset="0"/>
                <a:cs typeface="Times New Roman" pitchFamily="18" charset="0"/>
              </a:rPr>
              <a:t>and abroad. Each week has three classes will be given to students .</a:t>
            </a:r>
          </a:p>
          <a:p>
            <a:pPr algn="just">
              <a:buFont typeface="Wingdings" pitchFamily="2" charset="2"/>
              <a:buChar char="v"/>
            </a:pPr>
            <a:r>
              <a:rPr lang="en-US" sz="2800" b="1" i="1" dirty="0" smtClean="0">
                <a:latin typeface="Times New Roman" pitchFamily="18" charset="0"/>
                <a:cs typeface="Times New Roman" pitchFamily="18" charset="0"/>
              </a:rPr>
              <a:t>Please refer the time table  which will be assigned to you </a:t>
            </a:r>
            <a:endParaRPr lang="en-IN"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4063483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Office Theme">
      <a:majorFont>
        <a:latin typeface="Palatino"/>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3212</TotalTime>
  <Words>1007</Words>
  <Application>Microsoft Office PowerPoint</Application>
  <PresentationFormat>Custom</PresentationFormat>
  <Paragraphs>146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Theme</vt:lpstr>
      <vt:lpstr>  “WELCOME TO ALL”   </vt:lpstr>
      <vt:lpstr>Introduction  to Value added Courses </vt:lpstr>
      <vt:lpstr>Experimental Learning </vt:lpstr>
      <vt:lpstr>Learning Out Comes </vt:lpstr>
      <vt:lpstr>Salient Feature of Add on Courses </vt:lpstr>
      <vt:lpstr>ROAD MAP FOR EXECUTIVE CERTIFICATE PROGRAMME [ECP] ADD ON COURSE  </vt:lpstr>
      <vt:lpstr>Group Discussion / Personal Interview </vt:lpstr>
      <vt:lpstr>Value Added /Add on Courses</vt:lpstr>
      <vt:lpstr>Faculty</vt:lpstr>
      <vt:lpstr>Process of Registration</vt:lpstr>
      <vt:lpstr>Members in Board of Studies (BOS)</vt:lpstr>
      <vt:lpstr>Contact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Arceloni Neusa Volpato</dc:creator>
  <cp:lastModifiedBy>GGES</cp:lastModifiedBy>
  <cp:revision>399</cp:revision>
  <dcterms:created xsi:type="dcterms:W3CDTF">2020-09-07T00:28:39Z</dcterms:created>
  <dcterms:modified xsi:type="dcterms:W3CDTF">2021-07-16T09:00:27Z</dcterms:modified>
</cp:coreProperties>
</file>